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o Thong" initials="HT" lastIdx="1" clrIdx="0">
    <p:extLst>
      <p:ext uri="{19B8F6BF-5375-455C-9EA6-DF929625EA0E}">
        <p15:presenceInfo xmlns:p15="http://schemas.microsoft.com/office/powerpoint/2012/main" userId="821b9ab041d64fa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9" d="100"/>
          <a:sy n="89" d="100"/>
        </p:scale>
        <p:origin x="418" y="8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3158E2-A400-405C-B107-EA4385F9E384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F639CA-6DCF-4EDB-A643-7A87D0DD89B4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80626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3158E2-A400-405C-B107-EA4385F9E384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F639CA-6DCF-4EDB-A643-7A87D0DD89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6226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3158E2-A400-405C-B107-EA4385F9E384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F639CA-6DCF-4EDB-A643-7A87D0DD89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2965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3158E2-A400-405C-B107-EA4385F9E384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F639CA-6DCF-4EDB-A643-7A87D0DD89B4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712776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3158E2-A400-405C-B107-EA4385F9E384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F639CA-6DCF-4EDB-A643-7A87D0DD89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46006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3158E2-A400-405C-B107-EA4385F9E384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F639CA-6DCF-4EDB-A643-7A87D0DD89B4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686676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3158E2-A400-405C-B107-EA4385F9E384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F639CA-6DCF-4EDB-A643-7A87D0DD89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03041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3158E2-A400-405C-B107-EA4385F9E384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F639CA-6DCF-4EDB-A643-7A87D0DD89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60895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3158E2-A400-405C-B107-EA4385F9E384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F639CA-6DCF-4EDB-A643-7A87D0DD89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7968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3158E2-A400-405C-B107-EA4385F9E384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F639CA-6DCF-4EDB-A643-7A87D0DD89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3515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3158E2-A400-405C-B107-EA4385F9E384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F639CA-6DCF-4EDB-A643-7A87D0DD89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7706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3158E2-A400-405C-B107-EA4385F9E384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F639CA-6DCF-4EDB-A643-7A87D0DD89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7889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3158E2-A400-405C-B107-EA4385F9E384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F639CA-6DCF-4EDB-A643-7A87D0DD89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3426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3158E2-A400-405C-B107-EA4385F9E384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F639CA-6DCF-4EDB-A643-7A87D0DD89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7604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3158E2-A400-405C-B107-EA4385F9E384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F639CA-6DCF-4EDB-A643-7A87D0DD89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2146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3158E2-A400-405C-B107-EA4385F9E384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F639CA-6DCF-4EDB-A643-7A87D0DD89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3577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3158E2-A400-405C-B107-EA4385F9E384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F639CA-6DCF-4EDB-A643-7A87D0DD89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8631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2D3158E2-A400-405C-B107-EA4385F9E384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30F639CA-6DCF-4EDB-A643-7A87D0DD89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97761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g"/><Relationship Id="rId5" Type="http://schemas.microsoft.com/office/2007/relationships/hdphoto" Target="../media/hdphoto4.wdp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4.jpeg"/><Relationship Id="rId4" Type="http://schemas.microsoft.com/office/2007/relationships/hdphoto" Target="../media/hdphoto2.wdp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9.png"/><Relationship Id="rId10" Type="http://schemas.openxmlformats.org/officeDocument/2006/relationships/image" Target="../media/image11.png"/><Relationship Id="rId4" Type="http://schemas.openxmlformats.org/officeDocument/2006/relationships/image" Target="../media/image8.png"/><Relationship Id="rId9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62191AC-C7D7-4BA5-8BA8-0F6B5C20EE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341" y="-945658"/>
            <a:ext cx="10518988" cy="2971801"/>
          </a:xfrm>
        </p:spPr>
        <p:txBody>
          <a:bodyPr>
            <a:normAutofit/>
          </a:bodyPr>
          <a:lstStyle/>
          <a:p>
            <a:r>
              <a:rPr lang="en-US" sz="3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Môn</a:t>
            </a: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3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tích</a:t>
            </a: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endParaRPr 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8B0C719F-BFA0-4F87-B34A-9AAED2CAF2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2892493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GV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hướng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dẫn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               THS.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Phạm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Thị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Miên</a:t>
            </a:r>
            <a:endParaRPr 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Sinh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	       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Bùi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Văn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Tân</a:t>
            </a:r>
            <a:endParaRPr 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			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Võ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Văn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Trí</a:t>
            </a:r>
            <a:endParaRPr 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			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Huỳnh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Xuân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Lãm</a:t>
            </a:r>
            <a:endParaRPr 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			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Nguyễn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Chí</a:t>
            </a:r>
            <a:endParaRPr 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			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Hồ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Ngọc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endParaRPr 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xmlns="" id="{82F69134-405D-4AAF-9F2D-E4FCA46A3231}"/>
              </a:ext>
            </a:extLst>
          </p:cNvPr>
          <p:cNvSpPr txBox="1">
            <a:spLocks/>
          </p:cNvSpPr>
          <p:nvPr/>
        </p:nvSpPr>
        <p:spPr>
          <a:xfrm>
            <a:off x="2335995" y="-1601048"/>
            <a:ext cx="7520010" cy="2971801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8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BÁO CÁO BÀI TẬP LỚN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73E553A0-BF83-454A-B6A3-670676754C43}"/>
              </a:ext>
            </a:extLst>
          </p:cNvPr>
          <p:cNvSpPr txBox="1"/>
          <p:nvPr/>
        </p:nvSpPr>
        <p:spPr>
          <a:xfrm>
            <a:off x="324671" y="2228671"/>
            <a:ext cx="798881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sz="2400" b="1" i="0" u="none" strike="noStrike" kern="1200" cap="none" spc="-15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NGHIÊN CỨU </a:t>
            </a:r>
          </a:p>
          <a:p>
            <a:pPr algn="ctr"/>
            <a:r>
              <a:rPr kumimoji="0" lang="en-US" sz="2400" b="1" i="0" u="none" strike="noStrike" kern="1200" cap="none" spc="-15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VÀ XÂY DỰNG ỨNG DỤNG </a:t>
            </a:r>
            <a:br>
              <a:rPr kumimoji="0" lang="en-US" sz="2400" b="1" i="0" u="none" strike="noStrike" kern="1200" cap="none" spc="-15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</a:br>
            <a:r>
              <a:rPr kumimoji="0" lang="en-US" sz="2400" b="1" i="0" u="none" strike="noStrike" kern="1200" cap="none" spc="-15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QUẢN LÝ CỬA HÀNG THỜI TRANG</a:t>
            </a:r>
            <a:endParaRPr lang="en-US" sz="2400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AutoShape 2" descr="Hình ảnh phụ nữ đi mua sắm shopping - PNG">
            <a:extLst>
              <a:ext uri="{FF2B5EF4-FFF2-40B4-BE49-F238E27FC236}">
                <a16:creationId xmlns:a16="http://schemas.microsoft.com/office/drawing/2014/main" xmlns="" id="{5A0DEBF5-AAA5-4DCE-812D-63C1580895B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599" y="3276599"/>
            <a:ext cx="3359791" cy="3359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4" descr="Hình ảnh phụ nữ đi mua sắm shopping - PNG">
            <a:extLst>
              <a:ext uri="{FF2B5EF4-FFF2-40B4-BE49-F238E27FC236}">
                <a16:creationId xmlns:a16="http://schemas.microsoft.com/office/drawing/2014/main" xmlns="" id="{5BEF9C97-2192-47B6-ACCC-83FD46E8548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34074" y="2910980"/>
            <a:ext cx="2791438" cy="3477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6" descr="Hình ảnh phụ nữ đi mua sắm shopping - PNG">
            <a:extLst>
              <a:ext uri="{FF2B5EF4-FFF2-40B4-BE49-F238E27FC236}">
                <a16:creationId xmlns:a16="http://schemas.microsoft.com/office/drawing/2014/main" xmlns="" id="{F901BB06-2508-4CE3-84CF-E30FF86445C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2" name="Picture 8" descr="Shopping On Mobile, Online, Shop, Shopping PNG and Vector with Transparent  Background for Free Download in 2021 | Shop illustration, Business icon,  Instagram logo">
            <a:extLst>
              <a:ext uri="{FF2B5EF4-FFF2-40B4-BE49-F238E27FC236}">
                <a16:creationId xmlns:a16="http://schemas.microsoft.com/office/drawing/2014/main" xmlns="" id="{FC9F34AD-95C7-491B-9BF8-66960447E8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833" b="94167" l="10000" r="90000">
                        <a14:foregroundMark x1="54444" y1="12778" x2="42778" y2="11389"/>
                        <a14:foregroundMark x1="42778" y1="11389" x2="62222" y2="6111"/>
                        <a14:foregroundMark x1="61111" y1="12778" x2="45833" y2="17500"/>
                        <a14:foregroundMark x1="44444" y1="28333" x2="43333" y2="29444"/>
                        <a14:foregroundMark x1="72778" y1="48611" x2="68611" y2="47778"/>
                        <a14:foregroundMark x1="37222" y1="94167" x2="55278" y2="87500"/>
                        <a14:foregroundMark x1="68611" y1="94167" x2="68611" y2="94167"/>
                        <a14:foregroundMark x1="52500" y1="41111" x2="52500" y2="41111"/>
                        <a14:foregroundMark x1="47778" y1="39722" x2="54444" y2="46389"/>
                        <a14:foregroundMark x1="63889" y1="35278" x2="69444" y2="43889"/>
                        <a14:foregroundMark x1="72222" y1="50000" x2="74444" y2="48889"/>
                        <a14:foregroundMark x1="73889" y1="50833" x2="73889" y2="50833"/>
                        <a14:foregroundMark x1="73333" y1="51111" x2="73333" y2="51111"/>
                        <a14:foregroundMark x1="73056" y1="51389" x2="73056" y2="51389"/>
                        <a14:foregroundMark x1="73333" y1="51667" x2="73333" y2="51667"/>
                        <a14:foregroundMark x1="75278" y1="51389" x2="75278" y2="51389"/>
                        <a14:foregroundMark x1="74444" y1="51389" x2="74444" y2="513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1640" y="2365195"/>
            <a:ext cx="4096974" cy="4096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54066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34654D30-CA3B-4270-AD04-B8EE88155CE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876" y="2037598"/>
            <a:ext cx="9128248" cy="45680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B03B22E6-0B5A-4C94-96D9-B96CF151B5BC}"/>
              </a:ext>
            </a:extLst>
          </p:cNvPr>
          <p:cNvSpPr txBox="1"/>
          <p:nvPr/>
        </p:nvSpPr>
        <p:spPr>
          <a:xfrm>
            <a:off x="4023826" y="454481"/>
            <a:ext cx="610688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 err="1">
                <a:ln w="0"/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glow rad="63500">
                    <a:schemeClr val="tx1"/>
                  </a:glow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Sơ</a:t>
            </a:r>
            <a:r>
              <a:rPr lang="en-US" sz="3200" b="1" dirty="0">
                <a:ln w="0"/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glow rad="63500">
                    <a:schemeClr val="tx1"/>
                  </a:glow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 err="1">
                <a:ln w="0"/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glow rad="63500">
                    <a:schemeClr val="tx1"/>
                  </a:glow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đồ</a:t>
            </a:r>
            <a:r>
              <a:rPr lang="en-US" sz="3200" b="1" dirty="0">
                <a:ln w="0"/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glow rad="63500">
                    <a:schemeClr val="tx1"/>
                  </a:glow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 err="1">
                <a:ln w="0"/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glow rad="63500">
                    <a:schemeClr val="tx1"/>
                  </a:glow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mức</a:t>
            </a:r>
            <a:r>
              <a:rPr lang="en-US" sz="3200" b="1" dirty="0">
                <a:ln w="0"/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glow rad="63500">
                    <a:schemeClr val="tx1"/>
                  </a:glow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 err="1">
                <a:ln w="0"/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glow rad="63500">
                    <a:schemeClr val="tx1"/>
                  </a:glow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dưới</a:t>
            </a:r>
            <a:r>
              <a:rPr lang="en-US" sz="3200" b="1" dirty="0">
                <a:ln w="0"/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glow rad="63500">
                    <a:schemeClr val="tx1"/>
                  </a:glow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 err="1">
                <a:ln w="0"/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glow rad="63500">
                    <a:schemeClr val="tx1"/>
                  </a:glow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đỉnh</a:t>
            </a:r>
            <a:endParaRPr lang="en-US" sz="3200" b="1" dirty="0">
              <a:ln w="0"/>
              <a:solidFill>
                <a:schemeClr val="accent1">
                  <a:lumMod val="60000"/>
                  <a:lumOff val="40000"/>
                </a:schemeClr>
              </a:solidFill>
              <a:effectLst>
                <a:glow rad="63500">
                  <a:schemeClr val="tx1"/>
                </a:glow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4F58C74F-F7E0-4318-9BA0-D1051961773C}"/>
              </a:ext>
            </a:extLst>
          </p:cNvPr>
          <p:cNvSpPr txBox="1"/>
          <p:nvPr/>
        </p:nvSpPr>
        <p:spPr>
          <a:xfrm>
            <a:off x="627484" y="1169095"/>
            <a:ext cx="61068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 err="1">
                <a:ln w="0"/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glow rad="63500">
                    <a:schemeClr val="tx1"/>
                  </a:glow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Chức</a:t>
            </a:r>
            <a:r>
              <a:rPr lang="en-US" sz="1800" b="1" dirty="0">
                <a:ln w="0"/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glow rad="63500">
                    <a:schemeClr val="tx1"/>
                  </a:glow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1" dirty="0" err="1">
                <a:ln w="0"/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glow rad="63500">
                    <a:schemeClr val="tx1"/>
                  </a:glow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năng</a:t>
            </a:r>
            <a:r>
              <a:rPr lang="en-US" sz="1800" b="1" dirty="0">
                <a:ln w="0"/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glow rad="63500">
                    <a:schemeClr val="tx1"/>
                  </a:glow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QL </a:t>
            </a:r>
            <a:r>
              <a:rPr lang="en-US" sz="1800" b="1" dirty="0" err="1">
                <a:ln w="0"/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glow rad="63500">
                    <a:schemeClr val="tx1"/>
                  </a:glow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hệ</a:t>
            </a:r>
            <a:r>
              <a:rPr lang="en-US" sz="1800" b="1" dirty="0">
                <a:ln w="0"/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glow rad="63500">
                    <a:schemeClr val="tx1"/>
                  </a:glow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1" dirty="0" err="1">
                <a:ln w="0"/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glow rad="63500">
                    <a:schemeClr val="tx1"/>
                  </a:glow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thống</a:t>
            </a:r>
            <a:endParaRPr lang="en-US" sz="1800" b="1" dirty="0">
              <a:ln w="0"/>
              <a:solidFill>
                <a:schemeClr val="accent1">
                  <a:lumMod val="60000"/>
                  <a:lumOff val="40000"/>
                </a:schemeClr>
              </a:solidFill>
              <a:effectLst>
                <a:glow rad="63500">
                  <a:schemeClr val="tx1"/>
                </a:glow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59580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xmlns="" id="{F828DA8C-9C16-4312-AD43-F8DDA69F0A11}"/>
              </a:ext>
            </a:extLst>
          </p:cNvPr>
          <p:cNvGrpSpPr/>
          <p:nvPr/>
        </p:nvGrpSpPr>
        <p:grpSpPr>
          <a:xfrm>
            <a:off x="817562" y="2147795"/>
            <a:ext cx="3231924" cy="3231924"/>
            <a:chOff x="6191994" y="3613345"/>
            <a:chExt cx="2491123" cy="2491123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xmlns="" id="{0D4CA692-47B0-4DD5-B9E3-EB0BDBA1E764}"/>
                </a:ext>
              </a:extLst>
            </p:cNvPr>
            <p:cNvSpPr/>
            <p:nvPr/>
          </p:nvSpPr>
          <p:spPr>
            <a:xfrm>
              <a:off x="6191994" y="3613345"/>
              <a:ext cx="2491123" cy="2491123"/>
            </a:xfrm>
            <a:prstGeom prst="ellipse">
              <a:avLst/>
            </a:prstGeom>
            <a:solidFill>
              <a:schemeClr val="accent4">
                <a:lumMod val="40000"/>
                <a:lumOff val="60000"/>
                <a:alpha val="70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Graphic 5" descr="Paint brush">
              <a:extLst>
                <a:ext uri="{FF2B5EF4-FFF2-40B4-BE49-F238E27FC236}">
                  <a16:creationId xmlns:a16="http://schemas.microsoft.com/office/drawing/2014/main" xmlns="" id="{B937170A-A4ED-4302-954B-67557BDF282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6750855" y="4172206"/>
              <a:ext cx="1373399" cy="1373399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B8545860-70EB-4DE2-B5A8-BFC84CFE7995}"/>
              </a:ext>
            </a:extLst>
          </p:cNvPr>
          <p:cNvSpPr txBox="1"/>
          <p:nvPr/>
        </p:nvSpPr>
        <p:spPr>
          <a:xfrm>
            <a:off x="1446512" y="1624572"/>
            <a:ext cx="23303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THIẾT KẾ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xmlns="" id="{0F35E555-56BE-494A-99F5-BB9C7784784E}"/>
              </a:ext>
            </a:extLst>
          </p:cNvPr>
          <p:cNvSpPr/>
          <p:nvPr/>
        </p:nvSpPr>
        <p:spPr>
          <a:xfrm>
            <a:off x="5528965" y="1307332"/>
            <a:ext cx="2238237" cy="2238237"/>
          </a:xfrm>
          <a:prstGeom prst="ellipse">
            <a:avLst/>
          </a:prstGeom>
          <a:solidFill>
            <a:schemeClr val="tx1">
              <a:lumMod val="85000"/>
              <a:alpha val="70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xmlns="" id="{4ABD3547-19A4-43A1-9A90-E7F63450FC56}"/>
              </a:ext>
            </a:extLst>
          </p:cNvPr>
          <p:cNvCxnSpPr>
            <a:cxnSpLocks/>
            <a:stCxn id="8" idx="2"/>
            <a:endCxn id="5" idx="7"/>
          </p:cNvCxnSpPr>
          <p:nvPr/>
        </p:nvCxnSpPr>
        <p:spPr>
          <a:xfrm flipH="1">
            <a:off x="3576182" y="2426451"/>
            <a:ext cx="1952783" cy="194648"/>
          </a:xfrm>
          <a:prstGeom prst="line">
            <a:avLst/>
          </a:prstGeom>
          <a:ln w="76200">
            <a:solidFill>
              <a:srgbClr val="FFFFFF">
                <a:alpha val="6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6C38F090-4F19-463E-AE36-E27BF0E7653A}"/>
              </a:ext>
            </a:extLst>
          </p:cNvPr>
          <p:cNvSpPr txBox="1"/>
          <p:nvPr/>
        </p:nvSpPr>
        <p:spPr>
          <a:xfrm>
            <a:off x="5543918" y="1936668"/>
            <a:ext cx="223823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thuộc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B63406E6-38B3-4B87-9DC8-F9675FF64A1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3841" b="79041" l="10000" r="90000">
                        <a14:foregroundMark x1="32031" y1="31094" x2="35156" y2="34063"/>
                        <a14:foregroundMark x1="50156" y1="24375" x2="51094" y2="28750"/>
                        <a14:foregroundMark x1="67188" y1="32188" x2="62969" y2="34375"/>
                        <a14:foregroundMark x1="25938" y1="49063" x2="32813" y2="49219"/>
                        <a14:foregroundMark x1="69375" y1="49844" x2="76094" y2="50313"/>
                        <a14:foregroundMark x1="35938" y1="63125" x2="33438" y2="65625"/>
                        <a14:foregroundMark x1="63594" y1="63281" x2="66406" y2="65156"/>
                        <a14:foregroundMark x1="47813" y1="69844" x2="50000" y2="69531"/>
                        <a14:foregroundMark x1="49375" y1="71719" x2="52031" y2="71719"/>
                        <a14:foregroundMark x1="49688" y1="75000" x2="52812" y2="75000"/>
                        <a14:foregroundMark x1="50000" y1="76719" x2="50938" y2="7671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6941" b="14059"/>
          <a:stretch/>
        </p:blipFill>
        <p:spPr>
          <a:xfrm>
            <a:off x="7531250" y="289658"/>
            <a:ext cx="5178478" cy="357315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7889C3D9-168C-499B-849E-0EE5FD37DA0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6193" y="3862809"/>
            <a:ext cx="5265807" cy="296201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360529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xmlns="" id="{D57ADFB0-4A09-484E-85D8-7B1DAB29EE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960588"/>
              </p:ext>
            </p:extLst>
          </p:nvPr>
        </p:nvGraphicFramePr>
        <p:xfrm>
          <a:off x="1132083" y="2318656"/>
          <a:ext cx="10160001" cy="3855642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899921">
                  <a:extLst>
                    <a:ext uri="{9D8B030D-6E8A-4147-A177-3AD203B41FA5}">
                      <a16:colId xmlns:a16="http://schemas.microsoft.com/office/drawing/2014/main" xmlns="" val="2968315554"/>
                    </a:ext>
                  </a:extLst>
                </a:gridCol>
                <a:gridCol w="3769360">
                  <a:extLst>
                    <a:ext uri="{9D8B030D-6E8A-4147-A177-3AD203B41FA5}">
                      <a16:colId xmlns:a16="http://schemas.microsoft.com/office/drawing/2014/main" xmlns="" val="230761715"/>
                    </a:ext>
                  </a:extLst>
                </a:gridCol>
                <a:gridCol w="4490720">
                  <a:extLst>
                    <a:ext uri="{9D8B030D-6E8A-4147-A177-3AD203B41FA5}">
                      <a16:colId xmlns:a16="http://schemas.microsoft.com/office/drawing/2014/main" xmlns="" val="4017732199"/>
                    </a:ext>
                  </a:extLst>
                </a:gridCol>
              </a:tblGrid>
              <a:tr h="642607"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</a:pPr>
                      <a:r>
                        <a:rPr lang="en-US" sz="27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STT</a:t>
                      </a:r>
                      <a:endParaRPr lang="en-US" sz="27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</a:pPr>
                      <a:r>
                        <a:rPr lang="en-US" sz="27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Thuộc</a:t>
                      </a:r>
                      <a:r>
                        <a:rPr lang="en-US" sz="27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7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tính</a:t>
                      </a:r>
                      <a:endParaRPr lang="en-US" sz="27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7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Diễn</a:t>
                      </a:r>
                      <a:r>
                        <a:rPr lang="en-US" sz="27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7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giải</a:t>
                      </a:r>
                      <a:endParaRPr lang="en-US" sz="27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extLst>
                  <a:ext uri="{0D108BD9-81ED-4DB2-BD59-A6C34878D82A}">
                    <a16:rowId xmlns:a16="http://schemas.microsoft.com/office/drawing/2014/main" xmlns="" val="2373006410"/>
                  </a:ext>
                </a:extLst>
              </a:tr>
              <a:tr h="642607"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</a:pPr>
                      <a:r>
                        <a:rPr lang="en-US" sz="27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US" sz="27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</a:pPr>
                      <a:r>
                        <a:rPr lang="en-US" sz="27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MaHang</a:t>
                      </a:r>
                      <a:endParaRPr lang="en-US" sz="27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7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Mã hàng hóa</a:t>
                      </a:r>
                      <a:endParaRPr lang="en-US" sz="27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extLst>
                  <a:ext uri="{0D108BD9-81ED-4DB2-BD59-A6C34878D82A}">
                    <a16:rowId xmlns:a16="http://schemas.microsoft.com/office/drawing/2014/main" xmlns="" val="267102639"/>
                  </a:ext>
                </a:extLst>
              </a:tr>
              <a:tr h="642607"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</a:pPr>
                      <a:r>
                        <a:rPr lang="en-US" sz="27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n-US" sz="27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</a:pPr>
                      <a:r>
                        <a:rPr lang="en-US" sz="27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TenHang</a:t>
                      </a:r>
                      <a:endParaRPr lang="en-US" sz="27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7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Tên</a:t>
                      </a:r>
                      <a:r>
                        <a:rPr lang="en-US" sz="27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7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hàng</a:t>
                      </a:r>
                      <a:r>
                        <a:rPr lang="en-US" sz="27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7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hóa</a:t>
                      </a:r>
                      <a:endParaRPr lang="en-US" sz="27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extLst>
                  <a:ext uri="{0D108BD9-81ED-4DB2-BD59-A6C34878D82A}">
                    <a16:rowId xmlns:a16="http://schemas.microsoft.com/office/drawing/2014/main" xmlns="" val="1929091030"/>
                  </a:ext>
                </a:extLst>
              </a:tr>
              <a:tr h="642607"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</a:pPr>
                      <a:r>
                        <a:rPr lang="en-US" sz="27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en-US" sz="27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</a:pPr>
                      <a:r>
                        <a:rPr lang="en-US" sz="27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DVT</a:t>
                      </a:r>
                      <a:endParaRPr lang="en-US" sz="27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7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Đơn</a:t>
                      </a:r>
                      <a:r>
                        <a:rPr lang="en-US" sz="27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7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vị</a:t>
                      </a:r>
                      <a:r>
                        <a:rPr lang="en-US" sz="27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7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tính</a:t>
                      </a:r>
                      <a:endParaRPr lang="en-US" sz="27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extLst>
                  <a:ext uri="{0D108BD9-81ED-4DB2-BD59-A6C34878D82A}">
                    <a16:rowId xmlns:a16="http://schemas.microsoft.com/office/drawing/2014/main" xmlns="" val="684540347"/>
                  </a:ext>
                </a:extLst>
              </a:tr>
              <a:tr h="642607"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</a:pPr>
                      <a:r>
                        <a:rPr lang="en-US" sz="27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  <a:endParaRPr lang="en-US" sz="27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</a:pPr>
                      <a:r>
                        <a:rPr lang="en-US" sz="27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SoLuong</a:t>
                      </a:r>
                      <a:endParaRPr lang="en-US" sz="27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7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Số</a:t>
                      </a:r>
                      <a:r>
                        <a:rPr lang="en-US" sz="27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7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lượng</a:t>
                      </a:r>
                      <a:endParaRPr lang="en-US" sz="27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extLst>
                  <a:ext uri="{0D108BD9-81ED-4DB2-BD59-A6C34878D82A}">
                    <a16:rowId xmlns:a16="http://schemas.microsoft.com/office/drawing/2014/main" xmlns="" val="4219367508"/>
                  </a:ext>
                </a:extLst>
              </a:tr>
              <a:tr h="642607"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</a:pPr>
                      <a:r>
                        <a:rPr lang="en-US" sz="27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  <a:endParaRPr lang="en-US" sz="27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</a:pPr>
                      <a:r>
                        <a:rPr lang="en-US" sz="27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DonGia</a:t>
                      </a:r>
                      <a:endParaRPr lang="en-US" sz="27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7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Đơn</a:t>
                      </a:r>
                      <a:r>
                        <a:rPr lang="en-US" sz="27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7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giá</a:t>
                      </a:r>
                      <a:endParaRPr lang="en-US" sz="27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extLst>
                  <a:ext uri="{0D108BD9-81ED-4DB2-BD59-A6C34878D82A}">
                    <a16:rowId xmlns:a16="http://schemas.microsoft.com/office/drawing/2014/main" xmlns="" val="1619693085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019CE9E6-5665-43A0-B6EF-375F7F75638E}"/>
              </a:ext>
            </a:extLst>
          </p:cNvPr>
          <p:cNvSpPr txBox="1"/>
          <p:nvPr/>
        </p:nvSpPr>
        <p:spPr>
          <a:xfrm>
            <a:off x="1132083" y="391314"/>
            <a:ext cx="610688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 err="1">
                <a:ln w="0"/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glow rad="63500">
                    <a:schemeClr val="tx1"/>
                  </a:glow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3200" b="1" dirty="0">
                <a:ln w="0"/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glow rad="63500">
                    <a:schemeClr val="tx1"/>
                  </a:glow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 err="1">
                <a:ln w="0"/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glow rad="63500">
                    <a:schemeClr val="tx1"/>
                  </a:glow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thực</a:t>
            </a:r>
            <a:r>
              <a:rPr lang="en-US" sz="3200" b="1" dirty="0">
                <a:ln w="0"/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glow rad="63500">
                    <a:schemeClr val="tx1"/>
                  </a:glow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 err="1">
                <a:ln w="0"/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glow rad="63500">
                    <a:schemeClr val="tx1"/>
                  </a:glow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thể</a:t>
            </a:r>
            <a:r>
              <a:rPr lang="en-US" sz="3200" b="1" dirty="0">
                <a:ln w="0"/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glow rad="63500">
                    <a:schemeClr val="tx1"/>
                  </a:glow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 err="1">
                <a:ln w="0"/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glow rad="63500">
                    <a:schemeClr val="tx1"/>
                  </a:glow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3200" b="1" dirty="0">
                <a:ln w="0"/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glow rad="63500">
                    <a:schemeClr val="tx1"/>
                  </a:glow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 err="1">
                <a:ln w="0"/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glow rad="63500">
                    <a:schemeClr val="tx1"/>
                  </a:glow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thuộc</a:t>
            </a:r>
            <a:r>
              <a:rPr lang="en-US" sz="3200" b="1" dirty="0">
                <a:ln w="0"/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glow rad="63500">
                    <a:schemeClr val="tx1"/>
                  </a:glow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 err="1">
                <a:ln w="0"/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glow rad="63500">
                    <a:schemeClr val="tx1"/>
                  </a:glow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tính</a:t>
            </a:r>
            <a:endParaRPr lang="en-US" sz="3200" b="1" dirty="0">
              <a:ln w="0"/>
              <a:solidFill>
                <a:schemeClr val="accent1">
                  <a:lumMod val="60000"/>
                  <a:lumOff val="40000"/>
                </a:schemeClr>
              </a:solidFill>
              <a:effectLst>
                <a:glow rad="63500">
                  <a:schemeClr val="tx1"/>
                </a:glow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8ADBFC88-737A-49BA-AA24-A32B4869C0EB}"/>
              </a:ext>
            </a:extLst>
          </p:cNvPr>
          <p:cNvSpPr txBox="1"/>
          <p:nvPr/>
        </p:nvSpPr>
        <p:spPr>
          <a:xfrm>
            <a:off x="1261966" y="1136932"/>
            <a:ext cx="610688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 err="1">
                <a:ln w="0"/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glow rad="63500">
                    <a:schemeClr val="tx1"/>
                  </a:glow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Bảng</a:t>
            </a:r>
            <a:r>
              <a:rPr lang="en-US" sz="2400" b="1" dirty="0">
                <a:ln w="0"/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glow rad="63500">
                    <a:schemeClr val="tx1"/>
                  </a:glow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ln w="0"/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glow rad="63500">
                    <a:schemeClr val="tx1"/>
                  </a:glow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thực</a:t>
            </a:r>
            <a:r>
              <a:rPr lang="en-US" sz="2400" b="1" dirty="0">
                <a:ln w="0"/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glow rad="63500">
                    <a:schemeClr val="tx1"/>
                  </a:glow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ln w="0"/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glow rad="63500">
                    <a:schemeClr val="tx1"/>
                  </a:glow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thể</a:t>
            </a:r>
            <a:r>
              <a:rPr lang="en-US" sz="2400" b="1" dirty="0">
                <a:ln w="0"/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glow rad="63500">
                    <a:schemeClr val="tx1"/>
                  </a:glow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HÀNG HÓA</a:t>
            </a:r>
          </a:p>
        </p:txBody>
      </p:sp>
    </p:spTree>
    <p:extLst>
      <p:ext uri="{BB962C8B-B14F-4D97-AF65-F5344CB8AC3E}">
        <p14:creationId xmlns:p14="http://schemas.microsoft.com/office/powerpoint/2010/main" val="2504304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xmlns="" id="{F81D2B6B-491B-4549-989D-51265064A4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2752755"/>
              </p:ext>
            </p:extLst>
          </p:nvPr>
        </p:nvGraphicFramePr>
        <p:xfrm>
          <a:off x="1132083" y="2402633"/>
          <a:ext cx="10160001" cy="3855642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899921">
                  <a:extLst>
                    <a:ext uri="{9D8B030D-6E8A-4147-A177-3AD203B41FA5}">
                      <a16:colId xmlns:a16="http://schemas.microsoft.com/office/drawing/2014/main" xmlns="" val="15996447"/>
                    </a:ext>
                  </a:extLst>
                </a:gridCol>
                <a:gridCol w="3769360">
                  <a:extLst>
                    <a:ext uri="{9D8B030D-6E8A-4147-A177-3AD203B41FA5}">
                      <a16:colId xmlns:a16="http://schemas.microsoft.com/office/drawing/2014/main" xmlns="" val="681236234"/>
                    </a:ext>
                  </a:extLst>
                </a:gridCol>
                <a:gridCol w="4490720">
                  <a:extLst>
                    <a:ext uri="{9D8B030D-6E8A-4147-A177-3AD203B41FA5}">
                      <a16:colId xmlns:a16="http://schemas.microsoft.com/office/drawing/2014/main" xmlns="" val="1198160510"/>
                    </a:ext>
                  </a:extLst>
                </a:gridCol>
              </a:tblGrid>
              <a:tr h="642607"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</a:pPr>
                      <a:r>
                        <a:rPr lang="en-US" sz="27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STT</a:t>
                      </a:r>
                      <a:endParaRPr lang="en-US" sz="2700" b="1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</a:pPr>
                      <a:r>
                        <a:rPr lang="en-US" sz="2700" b="1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Thuộc</a:t>
                      </a:r>
                      <a:r>
                        <a:rPr lang="en-US" sz="27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700" b="1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tính</a:t>
                      </a:r>
                      <a:endParaRPr lang="en-US" sz="2700" b="1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700" b="1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Diễn</a:t>
                      </a:r>
                      <a:r>
                        <a:rPr lang="en-US" sz="27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700" b="1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giải</a:t>
                      </a:r>
                      <a:endParaRPr lang="en-US" sz="2700" b="1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extLst>
                  <a:ext uri="{0D108BD9-81ED-4DB2-BD59-A6C34878D82A}">
                    <a16:rowId xmlns:a16="http://schemas.microsoft.com/office/drawing/2014/main" xmlns="" val="3767284098"/>
                  </a:ext>
                </a:extLst>
              </a:tr>
              <a:tr h="642607"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</a:pPr>
                      <a:r>
                        <a:rPr lang="en-US" sz="27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US" sz="27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</a:pPr>
                      <a:r>
                        <a:rPr lang="en-US" sz="27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MaKH</a:t>
                      </a:r>
                      <a:endParaRPr lang="en-US" sz="27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7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Mã khách hàng</a:t>
                      </a:r>
                      <a:endParaRPr lang="en-US" sz="27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extLst>
                  <a:ext uri="{0D108BD9-81ED-4DB2-BD59-A6C34878D82A}">
                    <a16:rowId xmlns:a16="http://schemas.microsoft.com/office/drawing/2014/main" xmlns="" val="1799292769"/>
                  </a:ext>
                </a:extLst>
              </a:tr>
              <a:tr h="642607"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</a:pPr>
                      <a:r>
                        <a:rPr lang="en-US" sz="27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n-US" sz="27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</a:pPr>
                      <a:r>
                        <a:rPr lang="en-US" sz="27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TenKH</a:t>
                      </a:r>
                      <a:endParaRPr lang="en-US" sz="27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7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Tên</a:t>
                      </a:r>
                      <a:r>
                        <a:rPr lang="en-US" sz="27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7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khách</a:t>
                      </a:r>
                      <a:r>
                        <a:rPr lang="en-US" sz="27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7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hàng</a:t>
                      </a:r>
                      <a:endParaRPr lang="en-US" sz="27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extLst>
                  <a:ext uri="{0D108BD9-81ED-4DB2-BD59-A6C34878D82A}">
                    <a16:rowId xmlns:a16="http://schemas.microsoft.com/office/drawing/2014/main" xmlns="" val="4068435633"/>
                  </a:ext>
                </a:extLst>
              </a:tr>
              <a:tr h="642607"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</a:pPr>
                      <a:r>
                        <a:rPr lang="en-US" sz="27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en-US" sz="27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</a:pPr>
                      <a:r>
                        <a:rPr lang="en-US" sz="27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DiaChi</a:t>
                      </a:r>
                      <a:endParaRPr lang="en-US" sz="27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7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Địa</a:t>
                      </a:r>
                      <a:r>
                        <a:rPr lang="en-US" sz="27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7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chỉ</a:t>
                      </a:r>
                      <a:endParaRPr lang="en-US" sz="27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extLst>
                  <a:ext uri="{0D108BD9-81ED-4DB2-BD59-A6C34878D82A}">
                    <a16:rowId xmlns:a16="http://schemas.microsoft.com/office/drawing/2014/main" xmlns="" val="2601705433"/>
                  </a:ext>
                </a:extLst>
              </a:tr>
              <a:tr h="642607"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</a:pPr>
                      <a:r>
                        <a:rPr lang="en-US" sz="27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  <a:endParaRPr lang="en-US" sz="27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</a:pPr>
                      <a:r>
                        <a:rPr lang="en-US" sz="27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Email</a:t>
                      </a:r>
                      <a:endParaRPr lang="en-US" sz="27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7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Email</a:t>
                      </a:r>
                      <a:endParaRPr lang="en-US" sz="27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extLst>
                  <a:ext uri="{0D108BD9-81ED-4DB2-BD59-A6C34878D82A}">
                    <a16:rowId xmlns:a16="http://schemas.microsoft.com/office/drawing/2014/main" xmlns="" val="1794757177"/>
                  </a:ext>
                </a:extLst>
              </a:tr>
              <a:tr h="642607"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</a:pPr>
                      <a:r>
                        <a:rPr lang="en-US" sz="27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  <a:endParaRPr lang="en-US" sz="27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</a:pPr>
                      <a:r>
                        <a:rPr lang="en-US" sz="27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SDT</a:t>
                      </a:r>
                      <a:endParaRPr lang="en-US" sz="27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7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Số</a:t>
                      </a:r>
                      <a:r>
                        <a:rPr lang="en-US" sz="27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7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điện</a:t>
                      </a:r>
                      <a:r>
                        <a:rPr lang="en-US" sz="27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7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thoại</a:t>
                      </a:r>
                      <a:endParaRPr lang="en-US" sz="27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extLst>
                  <a:ext uri="{0D108BD9-81ED-4DB2-BD59-A6C34878D82A}">
                    <a16:rowId xmlns:a16="http://schemas.microsoft.com/office/drawing/2014/main" xmlns="" val="3411305866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A514BCCC-5AF3-4F9D-91A6-3FFFCC3291A4}"/>
              </a:ext>
            </a:extLst>
          </p:cNvPr>
          <p:cNvSpPr txBox="1"/>
          <p:nvPr/>
        </p:nvSpPr>
        <p:spPr>
          <a:xfrm>
            <a:off x="1132083" y="391314"/>
            <a:ext cx="610688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 err="1">
                <a:ln w="0"/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glow rad="63500">
                    <a:schemeClr val="tx1"/>
                  </a:glow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3200" b="1" dirty="0">
                <a:ln w="0"/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glow rad="63500">
                    <a:schemeClr val="tx1"/>
                  </a:glow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 err="1">
                <a:ln w="0"/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glow rad="63500">
                    <a:schemeClr val="tx1"/>
                  </a:glow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thực</a:t>
            </a:r>
            <a:r>
              <a:rPr lang="en-US" sz="3200" b="1" dirty="0">
                <a:ln w="0"/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glow rad="63500">
                    <a:schemeClr val="tx1"/>
                  </a:glow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 err="1">
                <a:ln w="0"/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glow rad="63500">
                    <a:schemeClr val="tx1"/>
                  </a:glow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thể</a:t>
            </a:r>
            <a:r>
              <a:rPr lang="en-US" sz="3200" b="1" dirty="0">
                <a:ln w="0"/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glow rad="63500">
                    <a:schemeClr val="tx1"/>
                  </a:glow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 err="1">
                <a:ln w="0"/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glow rad="63500">
                    <a:schemeClr val="tx1"/>
                  </a:glow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3200" b="1" dirty="0">
                <a:ln w="0"/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glow rad="63500">
                    <a:schemeClr val="tx1"/>
                  </a:glow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 err="1">
                <a:ln w="0"/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glow rad="63500">
                    <a:schemeClr val="tx1"/>
                  </a:glow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thuộc</a:t>
            </a:r>
            <a:r>
              <a:rPr lang="en-US" sz="3200" b="1" dirty="0">
                <a:ln w="0"/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glow rad="63500">
                    <a:schemeClr val="tx1"/>
                  </a:glow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 err="1">
                <a:ln w="0"/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glow rad="63500">
                    <a:schemeClr val="tx1"/>
                  </a:glow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tính</a:t>
            </a:r>
            <a:endParaRPr lang="en-US" sz="3200" b="1" dirty="0">
              <a:ln w="0"/>
              <a:solidFill>
                <a:schemeClr val="accent1">
                  <a:lumMod val="60000"/>
                  <a:lumOff val="40000"/>
                </a:schemeClr>
              </a:solidFill>
              <a:effectLst>
                <a:glow rad="63500">
                  <a:schemeClr val="tx1"/>
                </a:glow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3DE3C33B-1EEB-4733-944F-7FD9B2E14472}"/>
              </a:ext>
            </a:extLst>
          </p:cNvPr>
          <p:cNvSpPr txBox="1"/>
          <p:nvPr/>
        </p:nvSpPr>
        <p:spPr>
          <a:xfrm>
            <a:off x="1139309" y="1227695"/>
            <a:ext cx="610688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 err="1">
                <a:ln w="0"/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glow rad="63500">
                    <a:schemeClr val="tx1"/>
                  </a:glow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Bảng</a:t>
            </a:r>
            <a:r>
              <a:rPr lang="en-US" sz="2400" b="1" dirty="0">
                <a:ln w="0"/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glow rad="63500">
                    <a:schemeClr val="tx1"/>
                  </a:glow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ln w="0"/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glow rad="63500">
                    <a:schemeClr val="tx1"/>
                  </a:glow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thực</a:t>
            </a:r>
            <a:r>
              <a:rPr lang="en-US" sz="2400" b="1" dirty="0">
                <a:ln w="0"/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glow rad="63500">
                    <a:schemeClr val="tx1"/>
                  </a:glow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ln w="0"/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glow rad="63500">
                    <a:schemeClr val="tx1"/>
                  </a:glow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thể</a:t>
            </a:r>
            <a:r>
              <a:rPr lang="en-US" sz="2400" b="1" dirty="0">
                <a:ln w="0"/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glow rad="63500">
                    <a:schemeClr val="tx1"/>
                  </a:glow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KHÁCH HÀNG</a:t>
            </a:r>
          </a:p>
        </p:txBody>
      </p:sp>
    </p:spTree>
    <p:extLst>
      <p:ext uri="{BB962C8B-B14F-4D97-AF65-F5344CB8AC3E}">
        <p14:creationId xmlns:p14="http://schemas.microsoft.com/office/powerpoint/2010/main" val="4197420298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xmlns="" id="{755E0826-1DA6-4320-AA0C-68A8E127D5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6992145"/>
              </p:ext>
            </p:extLst>
          </p:nvPr>
        </p:nvGraphicFramePr>
        <p:xfrm>
          <a:off x="1197397" y="2477278"/>
          <a:ext cx="10160001" cy="3855642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899921">
                  <a:extLst>
                    <a:ext uri="{9D8B030D-6E8A-4147-A177-3AD203B41FA5}">
                      <a16:colId xmlns:a16="http://schemas.microsoft.com/office/drawing/2014/main" xmlns="" val="2689627707"/>
                    </a:ext>
                  </a:extLst>
                </a:gridCol>
                <a:gridCol w="3769360">
                  <a:extLst>
                    <a:ext uri="{9D8B030D-6E8A-4147-A177-3AD203B41FA5}">
                      <a16:colId xmlns:a16="http://schemas.microsoft.com/office/drawing/2014/main" xmlns="" val="715061546"/>
                    </a:ext>
                  </a:extLst>
                </a:gridCol>
                <a:gridCol w="4490720">
                  <a:extLst>
                    <a:ext uri="{9D8B030D-6E8A-4147-A177-3AD203B41FA5}">
                      <a16:colId xmlns:a16="http://schemas.microsoft.com/office/drawing/2014/main" xmlns="" val="2971887961"/>
                    </a:ext>
                  </a:extLst>
                </a:gridCol>
              </a:tblGrid>
              <a:tr h="642607"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</a:pPr>
                      <a:r>
                        <a:rPr lang="en-US" sz="27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STT</a:t>
                      </a:r>
                      <a:endParaRPr lang="en-US" sz="2700" b="1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</a:pPr>
                      <a:r>
                        <a:rPr lang="en-US" sz="2700" b="1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Thuộc</a:t>
                      </a:r>
                      <a:r>
                        <a:rPr lang="en-US" sz="27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700" b="1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tính</a:t>
                      </a:r>
                      <a:endParaRPr lang="en-US" sz="2700" b="1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700" b="1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Diễn</a:t>
                      </a:r>
                      <a:r>
                        <a:rPr lang="en-US" sz="27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700" b="1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giải</a:t>
                      </a:r>
                      <a:endParaRPr lang="en-US" sz="2700" b="1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extLst>
                  <a:ext uri="{0D108BD9-81ED-4DB2-BD59-A6C34878D82A}">
                    <a16:rowId xmlns:a16="http://schemas.microsoft.com/office/drawing/2014/main" xmlns="" val="2426082451"/>
                  </a:ext>
                </a:extLst>
              </a:tr>
              <a:tr h="642607"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</a:pPr>
                      <a:r>
                        <a:rPr lang="en-US" sz="27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US" sz="27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</a:pPr>
                      <a:r>
                        <a:rPr lang="en-US" sz="27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MaNCC</a:t>
                      </a:r>
                      <a:endParaRPr lang="en-US" sz="27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7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Mã nhà cung cấp</a:t>
                      </a:r>
                      <a:endParaRPr lang="en-US" sz="27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extLst>
                  <a:ext uri="{0D108BD9-81ED-4DB2-BD59-A6C34878D82A}">
                    <a16:rowId xmlns:a16="http://schemas.microsoft.com/office/drawing/2014/main" xmlns="" val="1429620"/>
                  </a:ext>
                </a:extLst>
              </a:tr>
              <a:tr h="642607"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</a:pPr>
                      <a:r>
                        <a:rPr lang="en-US" sz="27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n-US" sz="27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</a:pPr>
                      <a:r>
                        <a:rPr lang="en-US" sz="27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TenNCC</a:t>
                      </a:r>
                      <a:endParaRPr lang="en-US" sz="27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7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Tên nhà cung cấp</a:t>
                      </a:r>
                      <a:endParaRPr lang="en-US" sz="27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extLst>
                  <a:ext uri="{0D108BD9-81ED-4DB2-BD59-A6C34878D82A}">
                    <a16:rowId xmlns:a16="http://schemas.microsoft.com/office/drawing/2014/main" xmlns="" val="3909312069"/>
                  </a:ext>
                </a:extLst>
              </a:tr>
              <a:tr h="642607"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</a:pPr>
                      <a:r>
                        <a:rPr lang="en-US" sz="27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en-US" sz="27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</a:pPr>
                      <a:r>
                        <a:rPr lang="en-US" sz="27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DiaChi</a:t>
                      </a:r>
                      <a:endParaRPr lang="en-US" sz="27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7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Địa</a:t>
                      </a:r>
                      <a:r>
                        <a:rPr lang="en-US" sz="27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7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chỉ</a:t>
                      </a:r>
                      <a:endParaRPr lang="en-US" sz="27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extLst>
                  <a:ext uri="{0D108BD9-81ED-4DB2-BD59-A6C34878D82A}">
                    <a16:rowId xmlns:a16="http://schemas.microsoft.com/office/drawing/2014/main" xmlns="" val="1003388819"/>
                  </a:ext>
                </a:extLst>
              </a:tr>
              <a:tr h="642607"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</a:pPr>
                      <a:r>
                        <a:rPr lang="en-US" sz="27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  <a:endParaRPr lang="en-US" sz="27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</a:pPr>
                      <a:r>
                        <a:rPr lang="en-US" sz="27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Email</a:t>
                      </a:r>
                      <a:endParaRPr lang="en-US" sz="27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7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Email</a:t>
                      </a:r>
                      <a:endParaRPr lang="en-US" sz="27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extLst>
                  <a:ext uri="{0D108BD9-81ED-4DB2-BD59-A6C34878D82A}">
                    <a16:rowId xmlns:a16="http://schemas.microsoft.com/office/drawing/2014/main" xmlns="" val="46377858"/>
                  </a:ext>
                </a:extLst>
              </a:tr>
              <a:tr h="642607"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</a:pPr>
                      <a:r>
                        <a:rPr lang="en-US" sz="27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  <a:endParaRPr lang="en-US" sz="27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</a:pPr>
                      <a:r>
                        <a:rPr lang="en-US" sz="27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SDT</a:t>
                      </a:r>
                      <a:endParaRPr lang="en-US" sz="27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7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Số</a:t>
                      </a:r>
                      <a:r>
                        <a:rPr lang="en-US" sz="27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7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điện</a:t>
                      </a:r>
                      <a:r>
                        <a:rPr lang="en-US" sz="27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7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thoại</a:t>
                      </a:r>
                      <a:endParaRPr lang="en-US" sz="27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extLst>
                  <a:ext uri="{0D108BD9-81ED-4DB2-BD59-A6C34878D82A}">
                    <a16:rowId xmlns:a16="http://schemas.microsoft.com/office/drawing/2014/main" xmlns="" val="618151797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5A88E4C8-F636-428B-AB2B-A563B1D4B3CA}"/>
              </a:ext>
            </a:extLst>
          </p:cNvPr>
          <p:cNvSpPr txBox="1"/>
          <p:nvPr/>
        </p:nvSpPr>
        <p:spPr>
          <a:xfrm>
            <a:off x="1197397" y="372653"/>
            <a:ext cx="610688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 err="1">
                <a:ln w="0"/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glow rad="63500">
                    <a:schemeClr val="tx1"/>
                  </a:glow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3200" b="1" dirty="0">
                <a:ln w="0"/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glow rad="63500">
                    <a:schemeClr val="tx1"/>
                  </a:glow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 err="1">
                <a:ln w="0"/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glow rad="63500">
                    <a:schemeClr val="tx1"/>
                  </a:glow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thực</a:t>
            </a:r>
            <a:r>
              <a:rPr lang="en-US" sz="3200" b="1" dirty="0">
                <a:ln w="0"/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glow rad="63500">
                    <a:schemeClr val="tx1"/>
                  </a:glow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 err="1">
                <a:ln w="0"/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glow rad="63500">
                    <a:schemeClr val="tx1"/>
                  </a:glow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thể</a:t>
            </a:r>
            <a:r>
              <a:rPr lang="en-US" sz="3200" b="1" dirty="0">
                <a:ln w="0"/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glow rad="63500">
                    <a:schemeClr val="tx1"/>
                  </a:glow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 err="1">
                <a:ln w="0"/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glow rad="63500">
                    <a:schemeClr val="tx1"/>
                  </a:glow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3200" b="1" dirty="0">
                <a:ln w="0"/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glow rad="63500">
                    <a:schemeClr val="tx1"/>
                  </a:glow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 err="1">
                <a:ln w="0"/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glow rad="63500">
                    <a:schemeClr val="tx1"/>
                  </a:glow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thuộc</a:t>
            </a:r>
            <a:r>
              <a:rPr lang="en-US" sz="3200" b="1" dirty="0">
                <a:ln w="0"/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glow rad="63500">
                    <a:schemeClr val="tx1"/>
                  </a:glow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 err="1">
                <a:ln w="0"/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glow rad="63500">
                    <a:schemeClr val="tx1"/>
                  </a:glow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tính</a:t>
            </a:r>
            <a:endParaRPr lang="en-US" sz="3200" b="1" dirty="0">
              <a:ln w="0"/>
              <a:solidFill>
                <a:schemeClr val="accent1">
                  <a:lumMod val="60000"/>
                  <a:lumOff val="40000"/>
                </a:schemeClr>
              </a:solidFill>
              <a:effectLst>
                <a:glow rad="63500">
                  <a:schemeClr val="tx1"/>
                </a:glow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F04F768E-03F3-4B6A-B4D1-6C747D7B858E}"/>
              </a:ext>
            </a:extLst>
          </p:cNvPr>
          <p:cNvSpPr txBox="1"/>
          <p:nvPr/>
        </p:nvSpPr>
        <p:spPr>
          <a:xfrm>
            <a:off x="1197397" y="1255687"/>
            <a:ext cx="610688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 err="1">
                <a:ln w="0"/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glow rad="63500">
                    <a:schemeClr val="tx1"/>
                  </a:glow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Bảng</a:t>
            </a:r>
            <a:r>
              <a:rPr lang="en-US" sz="2400" b="1" dirty="0">
                <a:ln w="0"/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glow rad="63500">
                    <a:schemeClr val="tx1"/>
                  </a:glow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ln w="0"/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glow rad="63500">
                    <a:schemeClr val="tx1"/>
                  </a:glow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thực</a:t>
            </a:r>
            <a:r>
              <a:rPr lang="en-US" sz="2400" b="1" dirty="0">
                <a:ln w="0"/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glow rad="63500">
                    <a:schemeClr val="tx1"/>
                  </a:glow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ln w="0"/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glow rad="63500">
                    <a:schemeClr val="tx1"/>
                  </a:glow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thể</a:t>
            </a:r>
            <a:r>
              <a:rPr lang="en-US" sz="2400" b="1" dirty="0">
                <a:ln w="0"/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glow rad="63500">
                    <a:schemeClr val="tx1"/>
                  </a:glow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NHÀ CUNG CẤP</a:t>
            </a:r>
          </a:p>
        </p:txBody>
      </p:sp>
    </p:spTree>
    <p:extLst>
      <p:ext uri="{BB962C8B-B14F-4D97-AF65-F5344CB8AC3E}">
        <p14:creationId xmlns:p14="http://schemas.microsoft.com/office/powerpoint/2010/main" val="3469560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xmlns="" id="{1394C9D8-05C3-44DF-8EBB-320541D62B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6338758"/>
              </p:ext>
            </p:extLst>
          </p:nvPr>
        </p:nvGraphicFramePr>
        <p:xfrm>
          <a:off x="1015999" y="2327988"/>
          <a:ext cx="10160001" cy="3855642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899921">
                  <a:extLst>
                    <a:ext uri="{9D8B030D-6E8A-4147-A177-3AD203B41FA5}">
                      <a16:colId xmlns:a16="http://schemas.microsoft.com/office/drawing/2014/main" xmlns="" val="2852445582"/>
                    </a:ext>
                  </a:extLst>
                </a:gridCol>
                <a:gridCol w="3769360">
                  <a:extLst>
                    <a:ext uri="{9D8B030D-6E8A-4147-A177-3AD203B41FA5}">
                      <a16:colId xmlns:a16="http://schemas.microsoft.com/office/drawing/2014/main" xmlns="" val="4289841216"/>
                    </a:ext>
                  </a:extLst>
                </a:gridCol>
                <a:gridCol w="4490720">
                  <a:extLst>
                    <a:ext uri="{9D8B030D-6E8A-4147-A177-3AD203B41FA5}">
                      <a16:colId xmlns:a16="http://schemas.microsoft.com/office/drawing/2014/main" xmlns="" val="1183693694"/>
                    </a:ext>
                  </a:extLst>
                </a:gridCol>
              </a:tblGrid>
              <a:tr h="642607"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</a:pPr>
                      <a:r>
                        <a:rPr lang="en-US" sz="27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STT</a:t>
                      </a:r>
                      <a:endParaRPr lang="en-US" sz="2700" b="1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</a:pPr>
                      <a:r>
                        <a:rPr lang="en-US" sz="2700" b="1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Thuộc</a:t>
                      </a:r>
                      <a:r>
                        <a:rPr lang="en-US" sz="27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700" b="1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tính</a:t>
                      </a:r>
                      <a:endParaRPr lang="en-US" sz="2700" b="1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700" b="1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Diễn</a:t>
                      </a:r>
                      <a:r>
                        <a:rPr lang="en-US" sz="27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700" b="1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giải</a:t>
                      </a:r>
                      <a:endParaRPr lang="en-US" sz="2700" b="1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extLst>
                  <a:ext uri="{0D108BD9-81ED-4DB2-BD59-A6C34878D82A}">
                    <a16:rowId xmlns:a16="http://schemas.microsoft.com/office/drawing/2014/main" xmlns="" val="2607371176"/>
                  </a:ext>
                </a:extLst>
              </a:tr>
              <a:tr h="642607"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</a:pPr>
                      <a:r>
                        <a:rPr lang="en-US" sz="27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US" sz="27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</a:pPr>
                      <a:r>
                        <a:rPr lang="en-US" sz="27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MaHD</a:t>
                      </a:r>
                      <a:endParaRPr lang="en-US" sz="27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7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Mã hóa đơn</a:t>
                      </a:r>
                      <a:endParaRPr lang="en-US" sz="27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extLst>
                  <a:ext uri="{0D108BD9-81ED-4DB2-BD59-A6C34878D82A}">
                    <a16:rowId xmlns:a16="http://schemas.microsoft.com/office/drawing/2014/main" xmlns="" val="2045819320"/>
                  </a:ext>
                </a:extLst>
              </a:tr>
              <a:tr h="642607"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</a:pPr>
                      <a:r>
                        <a:rPr lang="en-US" sz="27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n-US" sz="27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</a:pPr>
                      <a:r>
                        <a:rPr lang="en-US" sz="27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MaKH</a:t>
                      </a:r>
                      <a:endParaRPr lang="en-US" sz="27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7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Mã</a:t>
                      </a:r>
                      <a:r>
                        <a:rPr lang="en-US" sz="27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7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khách</a:t>
                      </a:r>
                      <a:r>
                        <a:rPr lang="en-US" sz="27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7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hàng</a:t>
                      </a:r>
                      <a:endParaRPr lang="en-US" sz="27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extLst>
                  <a:ext uri="{0D108BD9-81ED-4DB2-BD59-A6C34878D82A}">
                    <a16:rowId xmlns:a16="http://schemas.microsoft.com/office/drawing/2014/main" xmlns="" val="2955006010"/>
                  </a:ext>
                </a:extLst>
              </a:tr>
              <a:tr h="642607"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</a:pPr>
                      <a:r>
                        <a:rPr lang="en-US" sz="27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en-US" sz="27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</a:pPr>
                      <a:r>
                        <a:rPr lang="en-US" sz="27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NgayLap</a:t>
                      </a:r>
                      <a:endParaRPr lang="en-US" sz="27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7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Ngày</a:t>
                      </a:r>
                      <a:r>
                        <a:rPr lang="en-US" sz="27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7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lập</a:t>
                      </a:r>
                      <a:r>
                        <a:rPr lang="en-US" sz="27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7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hóa</a:t>
                      </a:r>
                      <a:r>
                        <a:rPr lang="en-US" sz="27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7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đơn</a:t>
                      </a:r>
                      <a:endParaRPr lang="en-US" sz="27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extLst>
                  <a:ext uri="{0D108BD9-81ED-4DB2-BD59-A6C34878D82A}">
                    <a16:rowId xmlns:a16="http://schemas.microsoft.com/office/drawing/2014/main" xmlns="" val="4246184554"/>
                  </a:ext>
                </a:extLst>
              </a:tr>
              <a:tr h="642607"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</a:pPr>
                      <a:r>
                        <a:rPr lang="en-US" sz="27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  <a:endParaRPr lang="en-US" sz="27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</a:pPr>
                      <a:r>
                        <a:rPr lang="en-US" sz="27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TongTien</a:t>
                      </a:r>
                      <a:endParaRPr lang="en-US" sz="27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7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Tổng</a:t>
                      </a:r>
                      <a:r>
                        <a:rPr lang="en-US" sz="27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7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tiền</a:t>
                      </a:r>
                      <a:endParaRPr lang="en-US" sz="27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extLst>
                  <a:ext uri="{0D108BD9-81ED-4DB2-BD59-A6C34878D82A}">
                    <a16:rowId xmlns:a16="http://schemas.microsoft.com/office/drawing/2014/main" xmlns="" val="2230513143"/>
                  </a:ext>
                </a:extLst>
              </a:tr>
              <a:tr h="642607"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</a:pPr>
                      <a:r>
                        <a:rPr lang="en-US" sz="27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  <a:endParaRPr lang="en-US" sz="27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</a:pPr>
                      <a:r>
                        <a:rPr lang="en-US" sz="27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TenDangNhap</a:t>
                      </a:r>
                      <a:endParaRPr lang="en-US" sz="27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7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Tên</a:t>
                      </a:r>
                      <a:r>
                        <a:rPr lang="en-US" sz="27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7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đăng</a:t>
                      </a:r>
                      <a:r>
                        <a:rPr lang="en-US" sz="27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7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nhập</a:t>
                      </a:r>
                      <a:endParaRPr lang="en-US" sz="27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extLst>
                  <a:ext uri="{0D108BD9-81ED-4DB2-BD59-A6C34878D82A}">
                    <a16:rowId xmlns:a16="http://schemas.microsoft.com/office/drawing/2014/main" xmlns="" val="937399534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8FBB7BEE-B6EF-420E-92B5-0A5D75ED1ACE}"/>
              </a:ext>
            </a:extLst>
          </p:cNvPr>
          <p:cNvSpPr txBox="1"/>
          <p:nvPr/>
        </p:nvSpPr>
        <p:spPr>
          <a:xfrm>
            <a:off x="1197397" y="372653"/>
            <a:ext cx="610688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 err="1">
                <a:ln w="0"/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glow rad="63500">
                    <a:schemeClr val="tx1"/>
                  </a:glow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3200" b="1" dirty="0">
                <a:ln w="0"/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glow rad="63500">
                    <a:schemeClr val="tx1"/>
                  </a:glow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 err="1">
                <a:ln w="0"/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glow rad="63500">
                    <a:schemeClr val="tx1"/>
                  </a:glow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thực</a:t>
            </a:r>
            <a:r>
              <a:rPr lang="en-US" sz="3200" b="1" dirty="0">
                <a:ln w="0"/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glow rad="63500">
                    <a:schemeClr val="tx1"/>
                  </a:glow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 err="1">
                <a:ln w="0"/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glow rad="63500">
                    <a:schemeClr val="tx1"/>
                  </a:glow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thể</a:t>
            </a:r>
            <a:r>
              <a:rPr lang="en-US" sz="3200" b="1" dirty="0">
                <a:ln w="0"/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glow rad="63500">
                    <a:schemeClr val="tx1"/>
                  </a:glow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 err="1">
                <a:ln w="0"/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glow rad="63500">
                    <a:schemeClr val="tx1"/>
                  </a:glow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3200" b="1" dirty="0">
                <a:ln w="0"/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glow rad="63500">
                    <a:schemeClr val="tx1"/>
                  </a:glow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 err="1">
                <a:ln w="0"/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glow rad="63500">
                    <a:schemeClr val="tx1"/>
                  </a:glow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thuộc</a:t>
            </a:r>
            <a:r>
              <a:rPr lang="en-US" sz="3200" b="1" dirty="0">
                <a:ln w="0"/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glow rad="63500">
                    <a:schemeClr val="tx1"/>
                  </a:glow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 err="1">
                <a:ln w="0"/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glow rad="63500">
                    <a:schemeClr val="tx1"/>
                  </a:glow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tính</a:t>
            </a:r>
            <a:endParaRPr lang="en-US" sz="3200" b="1" dirty="0">
              <a:ln w="0"/>
              <a:solidFill>
                <a:schemeClr val="accent1">
                  <a:lumMod val="60000"/>
                  <a:lumOff val="40000"/>
                </a:schemeClr>
              </a:solidFill>
              <a:effectLst>
                <a:glow rad="63500">
                  <a:schemeClr val="tx1"/>
                </a:glow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53A15837-25B8-4A5A-8444-FCEA01B5C285}"/>
              </a:ext>
            </a:extLst>
          </p:cNvPr>
          <p:cNvSpPr txBox="1"/>
          <p:nvPr/>
        </p:nvSpPr>
        <p:spPr>
          <a:xfrm>
            <a:off x="1197397" y="1181042"/>
            <a:ext cx="610688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 err="1">
                <a:ln w="0"/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glow rad="63500">
                    <a:schemeClr val="tx1"/>
                  </a:glow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Bảng</a:t>
            </a:r>
            <a:r>
              <a:rPr lang="en-US" sz="2400" b="1" dirty="0">
                <a:ln w="0"/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glow rad="63500">
                    <a:schemeClr val="tx1"/>
                  </a:glow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ln w="0"/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glow rad="63500">
                    <a:schemeClr val="tx1"/>
                  </a:glow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thực</a:t>
            </a:r>
            <a:r>
              <a:rPr lang="en-US" sz="2400" b="1" dirty="0">
                <a:ln w="0"/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glow rad="63500">
                    <a:schemeClr val="tx1"/>
                  </a:glow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ln w="0"/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glow rad="63500">
                    <a:schemeClr val="tx1"/>
                  </a:glow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thể</a:t>
            </a:r>
            <a:r>
              <a:rPr lang="en-US" sz="2400" b="1" dirty="0">
                <a:ln w="0"/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glow rad="63500">
                    <a:schemeClr val="tx1"/>
                  </a:glow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HÓA ĐƠN</a:t>
            </a:r>
          </a:p>
        </p:txBody>
      </p:sp>
    </p:spTree>
    <p:extLst>
      <p:ext uri="{BB962C8B-B14F-4D97-AF65-F5344CB8AC3E}">
        <p14:creationId xmlns:p14="http://schemas.microsoft.com/office/powerpoint/2010/main" val="2319417360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xmlns="" id="{B8C3F794-E844-463E-9923-1C0AEEE51A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2621166"/>
              </p:ext>
            </p:extLst>
          </p:nvPr>
        </p:nvGraphicFramePr>
        <p:xfrm>
          <a:off x="1015999" y="2439955"/>
          <a:ext cx="10160001" cy="3213035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899921">
                  <a:extLst>
                    <a:ext uri="{9D8B030D-6E8A-4147-A177-3AD203B41FA5}">
                      <a16:colId xmlns:a16="http://schemas.microsoft.com/office/drawing/2014/main" xmlns="" val="2157777782"/>
                    </a:ext>
                  </a:extLst>
                </a:gridCol>
                <a:gridCol w="3769360">
                  <a:extLst>
                    <a:ext uri="{9D8B030D-6E8A-4147-A177-3AD203B41FA5}">
                      <a16:colId xmlns:a16="http://schemas.microsoft.com/office/drawing/2014/main" xmlns="" val="402216934"/>
                    </a:ext>
                  </a:extLst>
                </a:gridCol>
                <a:gridCol w="4490720">
                  <a:extLst>
                    <a:ext uri="{9D8B030D-6E8A-4147-A177-3AD203B41FA5}">
                      <a16:colId xmlns:a16="http://schemas.microsoft.com/office/drawing/2014/main" xmlns="" val="1253433637"/>
                    </a:ext>
                  </a:extLst>
                </a:gridCol>
              </a:tblGrid>
              <a:tr h="642607"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</a:pPr>
                      <a:r>
                        <a:rPr lang="en-US" sz="27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STT</a:t>
                      </a:r>
                      <a:endParaRPr lang="en-US" sz="27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</a:pPr>
                      <a:r>
                        <a:rPr lang="en-US" sz="27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Thuộc</a:t>
                      </a:r>
                      <a:r>
                        <a:rPr lang="en-US" sz="27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7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tính</a:t>
                      </a:r>
                      <a:endParaRPr lang="en-US" sz="27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7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Diễn</a:t>
                      </a:r>
                      <a:r>
                        <a:rPr lang="en-US" sz="27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7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giải</a:t>
                      </a:r>
                      <a:endParaRPr lang="en-US" sz="27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extLst>
                  <a:ext uri="{0D108BD9-81ED-4DB2-BD59-A6C34878D82A}">
                    <a16:rowId xmlns:a16="http://schemas.microsoft.com/office/drawing/2014/main" xmlns="" val="1293096938"/>
                  </a:ext>
                </a:extLst>
              </a:tr>
              <a:tr h="642607"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</a:pPr>
                      <a:r>
                        <a:rPr lang="en-US" sz="27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US" sz="27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</a:pPr>
                      <a:r>
                        <a:rPr lang="en-US" sz="27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MaPN</a:t>
                      </a:r>
                      <a:endParaRPr lang="en-US" sz="27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7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Mã phiếu nhập</a:t>
                      </a:r>
                      <a:endParaRPr lang="en-US" sz="27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extLst>
                  <a:ext uri="{0D108BD9-81ED-4DB2-BD59-A6C34878D82A}">
                    <a16:rowId xmlns:a16="http://schemas.microsoft.com/office/drawing/2014/main" xmlns="" val="4272121545"/>
                  </a:ext>
                </a:extLst>
              </a:tr>
              <a:tr h="642607"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</a:pPr>
                      <a:r>
                        <a:rPr lang="en-US" sz="27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n-US" sz="27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</a:pPr>
                      <a:r>
                        <a:rPr lang="en-US" sz="27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MaNCC</a:t>
                      </a:r>
                      <a:endParaRPr lang="en-US" sz="27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7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Mã</a:t>
                      </a:r>
                      <a:r>
                        <a:rPr lang="en-US" sz="27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7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nhà</a:t>
                      </a:r>
                      <a:r>
                        <a:rPr lang="en-US" sz="27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7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cung</a:t>
                      </a:r>
                      <a:r>
                        <a:rPr lang="en-US" sz="27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7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cấp</a:t>
                      </a:r>
                      <a:endParaRPr lang="en-US" sz="27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extLst>
                  <a:ext uri="{0D108BD9-81ED-4DB2-BD59-A6C34878D82A}">
                    <a16:rowId xmlns:a16="http://schemas.microsoft.com/office/drawing/2014/main" xmlns="" val="3053970659"/>
                  </a:ext>
                </a:extLst>
              </a:tr>
              <a:tr h="642607"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</a:pPr>
                      <a:r>
                        <a:rPr lang="en-US" sz="27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en-US" sz="27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</a:pPr>
                      <a:r>
                        <a:rPr lang="en-US" sz="27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NgayNhap</a:t>
                      </a:r>
                      <a:endParaRPr lang="en-US" sz="27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7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Ngày</a:t>
                      </a:r>
                      <a:r>
                        <a:rPr lang="en-US" sz="27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7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nhập</a:t>
                      </a:r>
                      <a:endParaRPr lang="en-US" sz="27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extLst>
                  <a:ext uri="{0D108BD9-81ED-4DB2-BD59-A6C34878D82A}">
                    <a16:rowId xmlns:a16="http://schemas.microsoft.com/office/drawing/2014/main" xmlns="" val="1452000912"/>
                  </a:ext>
                </a:extLst>
              </a:tr>
              <a:tr h="642607"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</a:pPr>
                      <a:r>
                        <a:rPr lang="en-US" sz="27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  <a:endParaRPr lang="en-US" sz="27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</a:pPr>
                      <a:r>
                        <a:rPr lang="en-US" sz="27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TenDangNhap</a:t>
                      </a:r>
                      <a:endParaRPr lang="en-US" sz="27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7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Tên</a:t>
                      </a:r>
                      <a:r>
                        <a:rPr lang="en-US" sz="27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7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đăng</a:t>
                      </a:r>
                      <a:r>
                        <a:rPr lang="en-US" sz="27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7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nhập</a:t>
                      </a:r>
                      <a:endParaRPr lang="en-US" sz="27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extLst>
                  <a:ext uri="{0D108BD9-81ED-4DB2-BD59-A6C34878D82A}">
                    <a16:rowId xmlns:a16="http://schemas.microsoft.com/office/drawing/2014/main" xmlns="" val="3748276664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FF48FD3C-1B9A-45CB-B44C-86208229B86D}"/>
              </a:ext>
            </a:extLst>
          </p:cNvPr>
          <p:cNvSpPr txBox="1"/>
          <p:nvPr/>
        </p:nvSpPr>
        <p:spPr>
          <a:xfrm>
            <a:off x="1197397" y="372653"/>
            <a:ext cx="610688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 err="1">
                <a:ln w="0"/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glow rad="63500">
                    <a:schemeClr val="tx1"/>
                  </a:glow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3200" b="1" dirty="0">
                <a:ln w="0"/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glow rad="63500">
                    <a:schemeClr val="tx1"/>
                  </a:glow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 err="1">
                <a:ln w="0"/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glow rad="63500">
                    <a:schemeClr val="tx1"/>
                  </a:glow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thực</a:t>
            </a:r>
            <a:r>
              <a:rPr lang="en-US" sz="3200" b="1" dirty="0">
                <a:ln w="0"/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glow rad="63500">
                    <a:schemeClr val="tx1"/>
                  </a:glow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 err="1">
                <a:ln w="0"/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glow rad="63500">
                    <a:schemeClr val="tx1"/>
                  </a:glow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thể</a:t>
            </a:r>
            <a:r>
              <a:rPr lang="en-US" sz="3200" b="1" dirty="0">
                <a:ln w="0"/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glow rad="63500">
                    <a:schemeClr val="tx1"/>
                  </a:glow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 err="1">
                <a:ln w="0"/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glow rad="63500">
                    <a:schemeClr val="tx1"/>
                  </a:glow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3200" b="1" dirty="0">
                <a:ln w="0"/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glow rad="63500">
                    <a:schemeClr val="tx1"/>
                  </a:glow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 err="1">
                <a:ln w="0"/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glow rad="63500">
                    <a:schemeClr val="tx1"/>
                  </a:glow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thuộc</a:t>
            </a:r>
            <a:r>
              <a:rPr lang="en-US" sz="3200" b="1" dirty="0">
                <a:ln w="0"/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glow rad="63500">
                    <a:schemeClr val="tx1"/>
                  </a:glow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 err="1">
                <a:ln w="0"/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glow rad="63500">
                    <a:schemeClr val="tx1"/>
                  </a:glow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tính</a:t>
            </a:r>
            <a:endParaRPr lang="en-US" sz="3200" b="1" dirty="0">
              <a:ln w="0"/>
              <a:solidFill>
                <a:schemeClr val="accent1">
                  <a:lumMod val="60000"/>
                  <a:lumOff val="40000"/>
                </a:schemeClr>
              </a:solidFill>
              <a:effectLst>
                <a:glow rad="63500">
                  <a:schemeClr val="tx1"/>
                </a:glow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3EAC99DA-B216-4B02-AF1B-5770A7E27903}"/>
              </a:ext>
            </a:extLst>
          </p:cNvPr>
          <p:cNvSpPr txBox="1"/>
          <p:nvPr/>
        </p:nvSpPr>
        <p:spPr>
          <a:xfrm>
            <a:off x="1197397" y="1330332"/>
            <a:ext cx="610688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 err="1">
                <a:ln w="0"/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glow rad="63500">
                    <a:schemeClr val="tx1"/>
                  </a:glow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Bảng</a:t>
            </a:r>
            <a:r>
              <a:rPr lang="en-US" sz="2400" b="1" dirty="0">
                <a:ln w="0"/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glow rad="63500">
                    <a:schemeClr val="tx1"/>
                  </a:glow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ln w="0"/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glow rad="63500">
                    <a:schemeClr val="tx1"/>
                  </a:glow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thực</a:t>
            </a:r>
            <a:r>
              <a:rPr lang="en-US" sz="2400" b="1" dirty="0">
                <a:ln w="0"/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glow rad="63500">
                    <a:schemeClr val="tx1"/>
                  </a:glow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ln w="0"/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glow rad="63500">
                    <a:schemeClr val="tx1"/>
                  </a:glow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thể</a:t>
            </a:r>
            <a:r>
              <a:rPr lang="en-US" sz="2400" b="1" dirty="0">
                <a:ln w="0"/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glow rad="63500">
                    <a:schemeClr val="tx1"/>
                  </a:glow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PHIẾU NHẬP</a:t>
            </a:r>
          </a:p>
        </p:txBody>
      </p:sp>
    </p:spTree>
    <p:extLst>
      <p:ext uri="{BB962C8B-B14F-4D97-AF65-F5344CB8AC3E}">
        <p14:creationId xmlns:p14="http://schemas.microsoft.com/office/powerpoint/2010/main" val="3310968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xmlns="" id="{29F9F109-6B3E-4BE1-99BC-4B4FC5D893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1156575"/>
              </p:ext>
            </p:extLst>
          </p:nvPr>
        </p:nvGraphicFramePr>
        <p:xfrm>
          <a:off x="1234719" y="2663890"/>
          <a:ext cx="10160001" cy="3213035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899921">
                  <a:extLst>
                    <a:ext uri="{9D8B030D-6E8A-4147-A177-3AD203B41FA5}">
                      <a16:colId xmlns:a16="http://schemas.microsoft.com/office/drawing/2014/main" xmlns="" val="164112304"/>
                    </a:ext>
                  </a:extLst>
                </a:gridCol>
                <a:gridCol w="3769360">
                  <a:extLst>
                    <a:ext uri="{9D8B030D-6E8A-4147-A177-3AD203B41FA5}">
                      <a16:colId xmlns:a16="http://schemas.microsoft.com/office/drawing/2014/main" xmlns="" val="3261157114"/>
                    </a:ext>
                  </a:extLst>
                </a:gridCol>
                <a:gridCol w="4490720">
                  <a:extLst>
                    <a:ext uri="{9D8B030D-6E8A-4147-A177-3AD203B41FA5}">
                      <a16:colId xmlns:a16="http://schemas.microsoft.com/office/drawing/2014/main" xmlns="" val="42329179"/>
                    </a:ext>
                  </a:extLst>
                </a:gridCol>
              </a:tblGrid>
              <a:tr h="642607"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</a:pPr>
                      <a:r>
                        <a:rPr lang="en-US" sz="27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STT</a:t>
                      </a:r>
                      <a:endParaRPr lang="en-US" sz="2700" b="1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</a:pPr>
                      <a:r>
                        <a:rPr lang="en-US" sz="2700" b="1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Thuộc</a:t>
                      </a:r>
                      <a:r>
                        <a:rPr lang="en-US" sz="27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700" b="1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tính</a:t>
                      </a:r>
                      <a:endParaRPr lang="en-US" sz="2700" b="1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700" b="1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Diễn</a:t>
                      </a:r>
                      <a:r>
                        <a:rPr lang="en-US" sz="27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700" b="1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giải</a:t>
                      </a:r>
                      <a:endParaRPr lang="en-US" sz="2700" b="1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extLst>
                  <a:ext uri="{0D108BD9-81ED-4DB2-BD59-A6C34878D82A}">
                    <a16:rowId xmlns:a16="http://schemas.microsoft.com/office/drawing/2014/main" xmlns="" val="1551486425"/>
                  </a:ext>
                </a:extLst>
              </a:tr>
              <a:tr h="642607"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</a:pPr>
                      <a:r>
                        <a:rPr lang="en-US" sz="27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US" sz="27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</a:pPr>
                      <a:r>
                        <a:rPr lang="en-US" sz="27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MaPN</a:t>
                      </a:r>
                      <a:endParaRPr lang="en-US" sz="27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7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Mã phiếu nhập</a:t>
                      </a:r>
                      <a:endParaRPr lang="en-US" sz="27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extLst>
                  <a:ext uri="{0D108BD9-81ED-4DB2-BD59-A6C34878D82A}">
                    <a16:rowId xmlns:a16="http://schemas.microsoft.com/office/drawing/2014/main" xmlns="" val="886310252"/>
                  </a:ext>
                </a:extLst>
              </a:tr>
              <a:tr h="642607"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</a:pPr>
                      <a:r>
                        <a:rPr lang="en-US" sz="27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n-US" sz="27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</a:pPr>
                      <a:r>
                        <a:rPr lang="en-US" sz="27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MaHang</a:t>
                      </a:r>
                      <a:endParaRPr lang="en-US" sz="27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7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Mã</a:t>
                      </a:r>
                      <a:r>
                        <a:rPr lang="en-US" sz="27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7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hàng</a:t>
                      </a:r>
                      <a:r>
                        <a:rPr lang="en-US" sz="27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7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hóa</a:t>
                      </a:r>
                      <a:endParaRPr lang="en-US" sz="27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extLst>
                  <a:ext uri="{0D108BD9-81ED-4DB2-BD59-A6C34878D82A}">
                    <a16:rowId xmlns:a16="http://schemas.microsoft.com/office/drawing/2014/main" xmlns="" val="394360916"/>
                  </a:ext>
                </a:extLst>
              </a:tr>
              <a:tr h="642607"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</a:pPr>
                      <a:r>
                        <a:rPr lang="en-US" sz="27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en-US" sz="27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</a:pPr>
                      <a:r>
                        <a:rPr lang="en-US" sz="27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SoLuong</a:t>
                      </a:r>
                      <a:endParaRPr lang="en-US" sz="27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7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Số</a:t>
                      </a:r>
                      <a:r>
                        <a:rPr lang="en-US" sz="27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7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lượng</a:t>
                      </a:r>
                      <a:endParaRPr lang="en-US" sz="27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extLst>
                  <a:ext uri="{0D108BD9-81ED-4DB2-BD59-A6C34878D82A}">
                    <a16:rowId xmlns:a16="http://schemas.microsoft.com/office/drawing/2014/main" xmlns="" val="437395519"/>
                  </a:ext>
                </a:extLst>
              </a:tr>
              <a:tr h="642607"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</a:pPr>
                      <a:r>
                        <a:rPr lang="en-US" sz="27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  <a:endParaRPr lang="en-US" sz="27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</a:pPr>
                      <a:r>
                        <a:rPr lang="en-US" sz="27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DonGia</a:t>
                      </a:r>
                      <a:endParaRPr lang="en-US" sz="27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7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Đơn</a:t>
                      </a:r>
                      <a:r>
                        <a:rPr lang="en-US" sz="27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7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giá</a:t>
                      </a:r>
                      <a:endParaRPr lang="en-US" sz="27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T="0" marB="0" anchor="ctr"/>
                </a:tc>
                <a:extLst>
                  <a:ext uri="{0D108BD9-81ED-4DB2-BD59-A6C34878D82A}">
                    <a16:rowId xmlns:a16="http://schemas.microsoft.com/office/drawing/2014/main" xmlns="" val="379965199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2AA8916B-FE23-4543-AC0D-DEE970DDC8E8}"/>
              </a:ext>
            </a:extLst>
          </p:cNvPr>
          <p:cNvSpPr txBox="1"/>
          <p:nvPr/>
        </p:nvSpPr>
        <p:spPr>
          <a:xfrm>
            <a:off x="1197397" y="372653"/>
            <a:ext cx="610688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 err="1">
                <a:ln w="0"/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glow rad="63500">
                    <a:schemeClr val="tx1"/>
                  </a:glow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3200" b="1" dirty="0">
                <a:ln w="0"/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glow rad="63500">
                    <a:schemeClr val="tx1"/>
                  </a:glow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 err="1">
                <a:ln w="0"/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glow rad="63500">
                    <a:schemeClr val="tx1"/>
                  </a:glow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thực</a:t>
            </a:r>
            <a:r>
              <a:rPr lang="en-US" sz="3200" b="1" dirty="0">
                <a:ln w="0"/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glow rad="63500">
                    <a:schemeClr val="tx1"/>
                  </a:glow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 err="1">
                <a:ln w="0"/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glow rad="63500">
                    <a:schemeClr val="tx1"/>
                  </a:glow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thể</a:t>
            </a:r>
            <a:r>
              <a:rPr lang="en-US" sz="3200" b="1" dirty="0">
                <a:ln w="0"/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glow rad="63500">
                    <a:schemeClr val="tx1"/>
                  </a:glow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 err="1">
                <a:ln w="0"/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glow rad="63500">
                    <a:schemeClr val="tx1"/>
                  </a:glow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3200" b="1" dirty="0">
                <a:ln w="0"/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glow rad="63500">
                    <a:schemeClr val="tx1"/>
                  </a:glow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 err="1">
                <a:ln w="0"/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glow rad="63500">
                    <a:schemeClr val="tx1"/>
                  </a:glow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thuộc</a:t>
            </a:r>
            <a:r>
              <a:rPr lang="en-US" sz="3200" b="1" dirty="0">
                <a:ln w="0"/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glow rad="63500">
                    <a:schemeClr val="tx1"/>
                  </a:glow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 err="1">
                <a:ln w="0"/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glow rad="63500">
                    <a:schemeClr val="tx1"/>
                  </a:glow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tính</a:t>
            </a:r>
            <a:endParaRPr lang="en-US" sz="3200" b="1" dirty="0">
              <a:ln w="0"/>
              <a:solidFill>
                <a:schemeClr val="accent1">
                  <a:lumMod val="60000"/>
                  <a:lumOff val="40000"/>
                </a:schemeClr>
              </a:solidFill>
              <a:effectLst>
                <a:glow rad="63500">
                  <a:schemeClr val="tx1"/>
                </a:glow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A31686D7-4D00-41A5-B7FB-94919CAF8192}"/>
              </a:ext>
            </a:extLst>
          </p:cNvPr>
          <p:cNvSpPr txBox="1"/>
          <p:nvPr/>
        </p:nvSpPr>
        <p:spPr>
          <a:xfrm>
            <a:off x="1234719" y="1360757"/>
            <a:ext cx="610688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 err="1">
                <a:ln w="0"/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glow rad="63500">
                    <a:schemeClr val="tx1"/>
                  </a:glow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Bảng</a:t>
            </a:r>
            <a:r>
              <a:rPr lang="en-US" sz="2400" b="1" dirty="0">
                <a:ln w="0"/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glow rad="63500">
                    <a:schemeClr val="tx1"/>
                  </a:glow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ln w="0"/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glow rad="63500">
                    <a:schemeClr val="tx1"/>
                  </a:glow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thực</a:t>
            </a:r>
            <a:r>
              <a:rPr lang="en-US" sz="2400" b="1" dirty="0">
                <a:ln w="0"/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glow rad="63500">
                    <a:schemeClr val="tx1"/>
                  </a:glow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ln w="0"/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glow rad="63500">
                    <a:schemeClr val="tx1"/>
                  </a:glow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thể</a:t>
            </a:r>
            <a:r>
              <a:rPr lang="en-US" sz="2400" b="1" dirty="0">
                <a:ln w="0"/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glow rad="63500">
                    <a:schemeClr val="tx1"/>
                  </a:glow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CHI TIẾT PHIẾU NHẬP</a:t>
            </a:r>
          </a:p>
        </p:txBody>
      </p:sp>
    </p:spTree>
    <p:extLst>
      <p:ext uri="{BB962C8B-B14F-4D97-AF65-F5344CB8AC3E}">
        <p14:creationId xmlns:p14="http://schemas.microsoft.com/office/powerpoint/2010/main" val="1579659529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599C3813-39AD-47F4-ABE9-46BF036FEC73}"/>
              </a:ext>
            </a:extLst>
          </p:cNvPr>
          <p:cNvSpPr txBox="1"/>
          <p:nvPr/>
        </p:nvSpPr>
        <p:spPr>
          <a:xfrm>
            <a:off x="314338" y="559398"/>
            <a:ext cx="7254240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6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Mô hình ERD</a:t>
            </a:r>
          </a:p>
          <a:p>
            <a:r>
              <a:rPr lang="en-US" sz="66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Mô hình quan hệ</a:t>
            </a:r>
            <a:endParaRPr lang="en-US" sz="6600" b="1" dirty="0">
              <a:solidFill>
                <a:srgbClr val="0070C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65388435-2CCC-418E-8230-5CA5097688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407" y="3165968"/>
            <a:ext cx="5614386" cy="313263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A1677D20-F089-4B8B-97CF-24023EFA141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42"/>
          <a:stretch/>
        </p:blipFill>
        <p:spPr>
          <a:xfrm>
            <a:off x="6922137" y="3030746"/>
            <a:ext cx="5146180" cy="3403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325938"/>
      </p:ext>
    </p:extLst>
  </p:cSld>
  <p:clrMapOvr>
    <a:masterClrMapping/>
  </p:clrMapOvr>
  <p:transition spd="slow">
    <p:randomBar dir="vert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16C4D6B1-A2FE-4802-9BA7-53024E4CE6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6580" y="968492"/>
            <a:ext cx="7567750" cy="588950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D2F50DF4-3D68-4173-B5E3-375E8DDF9688}"/>
              </a:ext>
            </a:extLst>
          </p:cNvPr>
          <p:cNvSpPr txBox="1"/>
          <p:nvPr/>
        </p:nvSpPr>
        <p:spPr>
          <a:xfrm>
            <a:off x="3157013" y="473142"/>
            <a:ext cx="610688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 err="1">
                <a:ln w="0"/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glow rad="63500">
                    <a:schemeClr val="tx1"/>
                  </a:glow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Mô</a:t>
            </a:r>
            <a:r>
              <a:rPr lang="en-US" sz="3200" b="1" dirty="0">
                <a:ln w="0"/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glow rad="63500">
                    <a:schemeClr val="tx1"/>
                  </a:glow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 err="1">
                <a:ln w="0"/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glow rad="63500">
                    <a:schemeClr val="tx1"/>
                  </a:glow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hình</a:t>
            </a:r>
            <a:r>
              <a:rPr lang="en-US" sz="3200" b="1" dirty="0">
                <a:ln w="0"/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glow rad="63500">
                    <a:schemeClr val="tx1"/>
                  </a:glow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ERD</a:t>
            </a:r>
          </a:p>
        </p:txBody>
      </p:sp>
    </p:spTree>
    <p:extLst>
      <p:ext uri="{BB962C8B-B14F-4D97-AF65-F5344CB8AC3E}">
        <p14:creationId xmlns:p14="http://schemas.microsoft.com/office/powerpoint/2010/main" val="3521580297"/>
      </p:ext>
    </p:extLst>
  </p:cSld>
  <p:clrMapOvr>
    <a:masterClrMapping/>
  </p:clrMapOvr>
  <p:transition spd="med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0E033E0-B9C4-4D3D-BC8B-679AC4E21B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85B371D3-1E49-453D-BCBE-F76F9278E40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xmlns="" id="{608BEA4D-D08E-412A-AB7A-BCA78D20841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  <p:pic>
        <p:nvPicPr>
          <p:cNvPr id="2052" name="Picture 4" descr="Hình ảnh Cử Chỉ Tay Phong Cách Hoạt Hình, Chỉ Trỏ, Bàn Tay Con Người, Vectơ  Cử Chỉ Vector và PNG với nền trong suốt để tải xuống miễn phí">
            <a:extLst>
              <a:ext uri="{FF2B5EF4-FFF2-40B4-BE49-F238E27FC236}">
                <a16:creationId xmlns:a16="http://schemas.microsoft.com/office/drawing/2014/main" xmlns="" id="{52749B2E-AA7A-473B-9588-E2BE0FFDD0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2500" r="97969">
                        <a14:foregroundMark x1="4063" y1="35469" x2="2656" y2="56563"/>
                        <a14:foregroundMark x1="92188" y1="32813" x2="94219" y2="32813"/>
                        <a14:foregroundMark x1="88750" y1="34844" x2="91563" y2="34844"/>
                        <a14:foregroundMark x1="95313" y1="34531" x2="97969" y2="3453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831116"/>
            <a:ext cx="4488342" cy="4581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2FE65A32-C3D4-481F-8974-AF2AE34FB84A}"/>
              </a:ext>
            </a:extLst>
          </p:cNvPr>
          <p:cNvSpPr txBox="1"/>
          <p:nvPr/>
        </p:nvSpPr>
        <p:spPr>
          <a:xfrm>
            <a:off x="5172554" y="224134"/>
            <a:ext cx="67180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do </a:t>
            </a:r>
            <a:r>
              <a:rPr lang="en-US" sz="5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chọn</a:t>
            </a:r>
            <a:r>
              <a:rPr lang="en-US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endParaRPr lang="en-US" sz="5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6" name="Picture 8" descr="Mẫu thiết kế shop thời trang thi công nhanh - giá thành rẻ">
            <a:extLst>
              <a:ext uri="{FF2B5EF4-FFF2-40B4-BE49-F238E27FC236}">
                <a16:creationId xmlns:a16="http://schemas.microsoft.com/office/drawing/2014/main" xmlns="" id="{7B07752E-7DEF-427D-9026-237D52C760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947" y="2680905"/>
            <a:ext cx="3981498" cy="3981498"/>
          </a:xfrm>
          <a:prstGeom prst="rect">
            <a:avLst/>
          </a:prstGeom>
          <a:noFill/>
          <a:effectLst>
            <a:outerShdw blurRad="50800" dist="50800" dir="54000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pic>
        <p:nvPicPr>
          <p:cNvPr id="12" name="Picture Placeholder 10" descr="closet full of suits&#10;">
            <a:extLst>
              <a:ext uri="{FF2B5EF4-FFF2-40B4-BE49-F238E27FC236}">
                <a16:creationId xmlns:a16="http://schemas.microsoft.com/office/drawing/2014/main" xmlns="" id="{CE7B08E1-6B6F-4FF8-A7A1-5A8C21E49FD7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70000"/>
          </a:blip>
          <a:srcRect l="18469" r="18469"/>
          <a:stretch>
            <a:fillRect/>
          </a:stretch>
        </p:blipFill>
        <p:spPr>
          <a:xfrm>
            <a:off x="4397392" y="1300028"/>
            <a:ext cx="5072458" cy="536237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5E1C6F5E-C021-40D9-98AB-38BFE8B3DB9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5168" b="97674" l="4337" r="94898">
                        <a14:foregroundMark x1="49490" y1="42377" x2="49490" y2="42377"/>
                        <a14:foregroundMark x1="65306" y1="39018" x2="65306" y2="39018"/>
                        <a14:foregroundMark x1="48469" y1="93540" x2="48469" y2="93540"/>
                        <a14:foregroundMark x1="50510" y1="43411" x2="50510" y2="43411"/>
                        <a14:foregroundMark x1="9949" y1="25840" x2="9949" y2="25840"/>
                        <a14:foregroundMark x1="15816" y1="47287" x2="15816" y2="47287"/>
                        <a14:foregroundMark x1="4337" y1="32558" x2="4337" y2="32558"/>
                        <a14:foregroundMark x1="16837" y1="5426" x2="16837" y2="5426"/>
                        <a14:foregroundMark x1="22704" y1="22739" x2="22704" y2="22739"/>
                        <a14:foregroundMark x1="89286" y1="7235" x2="89286" y2="7235"/>
                        <a14:foregroundMark x1="83418" y1="32817" x2="83418" y2="32817"/>
                        <a14:foregroundMark x1="95153" y1="11111" x2="95153" y2="11111"/>
                        <a14:foregroundMark x1="66582" y1="39535" x2="66582" y2="39535"/>
                        <a14:foregroundMark x1="48469" y1="97674" x2="48469" y2="9767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307349" y="3843867"/>
            <a:ext cx="2826046" cy="2789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8311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40A6C40C-AD90-49CA-BD62-701B69748B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5092" y="1033443"/>
            <a:ext cx="8221028" cy="590994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63DFE77B-E890-46CA-AD83-60392C2F2408}"/>
              </a:ext>
            </a:extLst>
          </p:cNvPr>
          <p:cNvSpPr txBox="1"/>
          <p:nvPr/>
        </p:nvSpPr>
        <p:spPr>
          <a:xfrm>
            <a:off x="3042558" y="412493"/>
            <a:ext cx="610688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 err="1">
                <a:ln w="0"/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glow rad="63500">
                    <a:schemeClr val="tx1"/>
                  </a:glow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Mô</a:t>
            </a:r>
            <a:r>
              <a:rPr lang="en-US" sz="3200" b="1" dirty="0">
                <a:ln w="0"/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glow rad="63500">
                    <a:schemeClr val="tx1"/>
                  </a:glow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 err="1">
                <a:ln w="0"/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glow rad="63500">
                    <a:schemeClr val="tx1"/>
                  </a:glow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hình</a:t>
            </a:r>
            <a:r>
              <a:rPr lang="en-US" sz="3200" b="1" dirty="0">
                <a:ln w="0"/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glow rad="63500">
                    <a:schemeClr val="tx1"/>
                  </a:glow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 err="1">
                <a:ln w="0"/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glow rad="63500">
                    <a:schemeClr val="tx1"/>
                  </a:glow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quan</a:t>
            </a:r>
            <a:r>
              <a:rPr lang="en-US" sz="3200" b="1" dirty="0">
                <a:ln w="0"/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glow rad="63500">
                    <a:schemeClr val="tx1"/>
                  </a:glow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 err="1">
                <a:ln w="0"/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glow rad="63500">
                    <a:schemeClr val="tx1"/>
                  </a:glow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hệ</a:t>
            </a:r>
            <a:endParaRPr lang="en-US" sz="3200" b="1" dirty="0">
              <a:ln w="0"/>
              <a:solidFill>
                <a:schemeClr val="accent1">
                  <a:lumMod val="60000"/>
                  <a:lumOff val="40000"/>
                </a:schemeClr>
              </a:solidFill>
              <a:effectLst>
                <a:glow rad="63500">
                  <a:schemeClr val="tx1"/>
                </a:glow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97161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F96506D6-7C04-46AB-B027-F4B344D37180}"/>
              </a:ext>
            </a:extLst>
          </p:cNvPr>
          <p:cNvSpPr txBox="1"/>
          <p:nvPr/>
        </p:nvSpPr>
        <p:spPr>
          <a:xfrm>
            <a:off x="1000709" y="849086"/>
            <a:ext cx="7658100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500" b="1" cap="none" spc="0" dirty="0" err="1">
                <a:ln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TM Facebook" panose="02040403050506020204" pitchFamily="18" charset="0"/>
              </a:rPr>
              <a:t>Các</a:t>
            </a:r>
            <a:r>
              <a:rPr lang="en-US" sz="3500" b="1" cap="none" spc="0" dirty="0">
                <a:ln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TM Facebook" panose="02040403050506020204" pitchFamily="18" charset="0"/>
              </a:rPr>
              <a:t> </a:t>
            </a:r>
            <a:r>
              <a:rPr lang="en-US" sz="3500" b="1" cap="none" spc="0" dirty="0" err="1">
                <a:ln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TM Facebook" panose="02040403050506020204" pitchFamily="18" charset="0"/>
              </a:rPr>
              <a:t>bạn</a:t>
            </a:r>
            <a:r>
              <a:rPr lang="en-US" sz="3500" b="1" cap="none" spc="0" dirty="0">
                <a:ln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TM Facebook" panose="02040403050506020204" pitchFamily="18" charset="0"/>
              </a:rPr>
              <a:t> </a:t>
            </a:r>
            <a:r>
              <a:rPr lang="en-US" sz="3500" b="1" cap="none" spc="0" dirty="0" err="1">
                <a:ln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TM Facebook" panose="02040403050506020204" pitchFamily="18" charset="0"/>
              </a:rPr>
              <a:t>cùng</a:t>
            </a:r>
            <a:r>
              <a:rPr lang="en-US" sz="3500" b="1" cap="none" spc="0" dirty="0">
                <a:ln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TM Facebook" panose="02040403050506020204" pitchFamily="18" charset="0"/>
              </a:rPr>
              <a:t> </a:t>
            </a:r>
            <a:r>
              <a:rPr lang="en-US" sz="3500" b="1" cap="none" spc="0" dirty="0" err="1">
                <a:ln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TM Facebook" panose="02040403050506020204" pitchFamily="18" charset="0"/>
              </a:rPr>
              <a:t>xem</a:t>
            </a:r>
            <a:r>
              <a:rPr lang="en-US" sz="3500" b="1" cap="none" spc="0" dirty="0">
                <a:ln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TM Facebook" panose="02040403050506020204" pitchFamily="18" charset="0"/>
              </a:rPr>
              <a:t> DEMO </a:t>
            </a:r>
            <a:r>
              <a:rPr lang="en-US" sz="3500" b="1" cap="none" spc="0" dirty="0" err="1">
                <a:ln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TM Facebook" panose="02040403050506020204" pitchFamily="18" charset="0"/>
              </a:rPr>
              <a:t>chương</a:t>
            </a:r>
            <a:r>
              <a:rPr lang="en-US" sz="3500" b="1" cap="none" spc="0" dirty="0">
                <a:ln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TM Facebook" panose="02040403050506020204" pitchFamily="18" charset="0"/>
              </a:rPr>
              <a:t> </a:t>
            </a:r>
            <a:r>
              <a:rPr lang="en-US" sz="3500" b="1" cap="none" spc="0" dirty="0" err="1">
                <a:ln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TM Facebook" panose="02040403050506020204" pitchFamily="18" charset="0"/>
              </a:rPr>
              <a:t>trình</a:t>
            </a:r>
            <a:r>
              <a:rPr lang="en-US" sz="3500" b="1" cap="none" spc="0" dirty="0">
                <a:ln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TM Facebook" panose="02040403050506020204" pitchFamily="18" charset="0"/>
              </a:rPr>
              <a:t> </a:t>
            </a:r>
            <a:r>
              <a:rPr lang="en-US" sz="3500" b="1" cap="none" spc="0" dirty="0" err="1">
                <a:ln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TM Facebook" panose="02040403050506020204" pitchFamily="18" charset="0"/>
              </a:rPr>
              <a:t>của</a:t>
            </a:r>
            <a:r>
              <a:rPr lang="en-US" sz="3500" b="1" cap="none" spc="0" dirty="0">
                <a:ln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TM Facebook" panose="02040403050506020204" pitchFamily="18" charset="0"/>
              </a:rPr>
              <a:t> </a:t>
            </a:r>
            <a:r>
              <a:rPr lang="en-US" sz="3500" b="1" cap="none" spc="0" dirty="0" err="1">
                <a:ln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TM Facebook" panose="02040403050506020204" pitchFamily="18" charset="0"/>
              </a:rPr>
              <a:t>nhóm</a:t>
            </a:r>
            <a:r>
              <a:rPr lang="en-US" sz="3500" b="1" cap="none" spc="0" dirty="0">
                <a:ln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TM Facebook" panose="02040403050506020204" pitchFamily="18" charset="0"/>
              </a:rPr>
              <a:t> </a:t>
            </a:r>
            <a:r>
              <a:rPr lang="en-US" sz="3500" b="1" cap="none" spc="0" dirty="0" err="1">
                <a:ln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TM Facebook" panose="02040403050506020204" pitchFamily="18" charset="0"/>
              </a:rPr>
              <a:t>mình</a:t>
            </a:r>
            <a:r>
              <a:rPr lang="en-US" sz="3500" b="1" dirty="0">
                <a:ln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TM Facebook" panose="02040403050506020204" pitchFamily="18" charset="0"/>
              </a:rPr>
              <a:t> </a:t>
            </a:r>
            <a:r>
              <a:rPr lang="en-US" sz="3500" b="1" dirty="0" err="1">
                <a:ln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TM Facebook" panose="02040403050506020204" pitchFamily="18" charset="0"/>
              </a:rPr>
              <a:t>nhé</a:t>
            </a:r>
            <a:r>
              <a:rPr lang="en-US" sz="3500" b="1" dirty="0">
                <a:ln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TM Facebook" panose="02040403050506020204" pitchFamily="18" charset="0"/>
              </a:rPr>
              <a:t>!</a:t>
            </a:r>
            <a:endParaRPr lang="en-US" sz="3500" b="1" cap="none" spc="0" dirty="0">
              <a:ln/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UTM Facebook" panose="020404030505060202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A5054900-2234-416C-82A9-79D025F3B2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6033" y="2187801"/>
            <a:ext cx="5847559" cy="4337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5672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12" descr="Portrait of a team member">
            <a:extLst>
              <a:ext uri="{FF2B5EF4-FFF2-40B4-BE49-F238E27FC236}">
                <a16:creationId xmlns:a16="http://schemas.microsoft.com/office/drawing/2014/main" xmlns="" id="{95636185-89D1-43F5-B0D2-B4A814E2B4FB}"/>
              </a:ext>
              <a:ext uri="{C183D7F6-B498-43B3-948B-1728B52AA6E4}">
                <adec:decorative xmlns:adec="http://schemas.microsoft.com/office/drawing/2017/decorative" xmlns="" val="0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6096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BADF5FE6-5736-4B8C-B8F0-7A09D9480E3B}"/>
              </a:ext>
            </a:extLst>
          </p:cNvPr>
          <p:cNvSpPr txBox="1"/>
          <p:nvPr/>
        </p:nvSpPr>
        <p:spPr>
          <a:xfrm>
            <a:off x="8110634" y="1098293"/>
            <a:ext cx="6106884" cy="6617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700" dirty="0"/>
              <a:t>Thank you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0FF6B58C-B61E-4670-A90C-4DDDCCF83F05}"/>
              </a:ext>
            </a:extLst>
          </p:cNvPr>
          <p:cNvSpPr txBox="1"/>
          <p:nvPr/>
        </p:nvSpPr>
        <p:spPr>
          <a:xfrm>
            <a:off x="4441370" y="2771945"/>
            <a:ext cx="762311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cap="none" spc="0" dirty="0">
                <a:ln/>
                <a:effectLst/>
              </a:rPr>
              <a:t>Your question?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625372DB-B59B-43DC-9940-C43D870E46DF}"/>
              </a:ext>
            </a:extLst>
          </p:cNvPr>
          <p:cNvSpPr txBox="1"/>
          <p:nvPr/>
        </p:nvSpPr>
        <p:spPr>
          <a:xfrm>
            <a:off x="6755363" y="2402613"/>
            <a:ext cx="3191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-------------------------------</a:t>
            </a:r>
          </a:p>
        </p:txBody>
      </p:sp>
    </p:spTree>
    <p:extLst>
      <p:ext uri="{BB962C8B-B14F-4D97-AF65-F5344CB8AC3E}">
        <p14:creationId xmlns:p14="http://schemas.microsoft.com/office/powerpoint/2010/main" val="39562634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C8CF65F-6992-4756-B97F-18406179B9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EEF00024-6417-490A-878F-A7D98CDBC3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85"/>
            <a:ext cx="12192000" cy="6858001"/>
          </a:xfr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xmlns="" id="{6A7EE2AC-F474-4C4A-A0FA-D44A9A01974E}"/>
              </a:ext>
            </a:extLst>
          </p:cNvPr>
          <p:cNvCxnSpPr>
            <a:cxnSpLocks/>
            <a:stCxn id="3094" idx="1"/>
          </p:cNvCxnSpPr>
          <p:nvPr/>
        </p:nvCxnSpPr>
        <p:spPr>
          <a:xfrm flipH="1">
            <a:off x="2409401" y="3270689"/>
            <a:ext cx="728430" cy="1202013"/>
          </a:xfrm>
          <a:prstGeom prst="line">
            <a:avLst/>
          </a:prstGeom>
          <a:ln w="76200">
            <a:solidFill>
              <a:srgbClr val="FFFFFF">
                <a:alpha val="6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xmlns="" id="{8C07D1E1-776D-4726-915C-A77AABF2F36E}"/>
              </a:ext>
            </a:extLst>
          </p:cNvPr>
          <p:cNvCxnSpPr>
            <a:cxnSpLocks/>
            <a:endCxn id="3094" idx="3"/>
          </p:cNvCxnSpPr>
          <p:nvPr/>
        </p:nvCxnSpPr>
        <p:spPr>
          <a:xfrm flipH="1" flipV="1">
            <a:off x="5628954" y="3270689"/>
            <a:ext cx="927857" cy="707473"/>
          </a:xfrm>
          <a:prstGeom prst="line">
            <a:avLst/>
          </a:prstGeom>
          <a:ln w="76200">
            <a:solidFill>
              <a:srgbClr val="FFFFFF">
                <a:alpha val="6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xmlns="" id="{8798E38E-1817-4322-9336-01B3B4E3F9D9}"/>
              </a:ext>
            </a:extLst>
          </p:cNvPr>
          <p:cNvCxnSpPr>
            <a:cxnSpLocks/>
            <a:stCxn id="3102" idx="1"/>
          </p:cNvCxnSpPr>
          <p:nvPr/>
        </p:nvCxnSpPr>
        <p:spPr>
          <a:xfrm flipH="1">
            <a:off x="8037151" y="1893464"/>
            <a:ext cx="729634" cy="1846660"/>
          </a:xfrm>
          <a:prstGeom prst="line">
            <a:avLst/>
          </a:prstGeom>
          <a:ln w="76200">
            <a:solidFill>
              <a:srgbClr val="FFFFFF">
                <a:alpha val="6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76" name="TextBox 3075">
            <a:extLst>
              <a:ext uri="{FF2B5EF4-FFF2-40B4-BE49-F238E27FC236}">
                <a16:creationId xmlns:a16="http://schemas.microsoft.com/office/drawing/2014/main" xmlns="" id="{4FEA540D-0BE0-49F8-9781-1FB1018B55B6}"/>
              </a:ext>
            </a:extLst>
          </p:cNvPr>
          <p:cNvSpPr txBox="1"/>
          <p:nvPr/>
        </p:nvSpPr>
        <p:spPr>
          <a:xfrm>
            <a:off x="684212" y="6372966"/>
            <a:ext cx="23303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MÔ TẢ 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xmlns="" id="{91533E29-D60B-4E22-99D3-FA82E7ABB7D1}"/>
              </a:ext>
            </a:extLst>
          </p:cNvPr>
          <p:cNvSpPr txBox="1"/>
          <p:nvPr/>
        </p:nvSpPr>
        <p:spPr>
          <a:xfrm>
            <a:off x="3298635" y="1344344"/>
            <a:ext cx="23303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PHÂN TÍCH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xmlns="" id="{57A77002-C0F6-4146-AE9E-EACE50274DD5}"/>
              </a:ext>
            </a:extLst>
          </p:cNvPr>
          <p:cNvSpPr txBox="1"/>
          <p:nvPr/>
        </p:nvSpPr>
        <p:spPr>
          <a:xfrm>
            <a:off x="6522365" y="6170119"/>
            <a:ext cx="23303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THIẾT KẾ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xmlns="" id="{AE9CEE21-DF6E-43E8-8AF0-637C91439605}"/>
              </a:ext>
            </a:extLst>
          </p:cNvPr>
          <p:cNvSpPr txBox="1"/>
          <p:nvPr/>
        </p:nvSpPr>
        <p:spPr>
          <a:xfrm>
            <a:off x="9308669" y="3155365"/>
            <a:ext cx="23303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DEMO</a:t>
            </a:r>
          </a:p>
        </p:txBody>
      </p:sp>
      <mc:AlternateContent xmlns:mc="http://schemas.openxmlformats.org/markup-compatibility/2006">
        <mc:Choice xmlns:pslz="http://schemas.microsoft.com/office/powerpoint/2016/slidezoom" xmlns="" Requires="pslz">
          <p:graphicFrame>
            <p:nvGraphicFramePr>
              <p:cNvPr id="3087" name="Slide Zoom 3086">
                <a:extLst>
                  <a:ext uri="{FF2B5EF4-FFF2-40B4-BE49-F238E27FC236}">
                    <a16:creationId xmlns:a16="http://schemas.microsoft.com/office/drawing/2014/main" id="{2697A1FE-03C8-4E0C-B00A-94805C4B2A6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29136227"/>
                  </p:ext>
                </p:extLst>
              </p:nvPr>
            </p:nvGraphicFramePr>
            <p:xfrm>
              <a:off x="179496" y="3919151"/>
              <a:ext cx="2415629" cy="2415629"/>
            </p:xfrm>
            <a:graphic>
              <a:graphicData uri="http://schemas.microsoft.com/office/powerpoint/2016/slidezoom">
                <pslz:sldZm>
                  <pslz:sldZmObj sldId="259" cId="1583027691">
                    <pslz:zmPr id="{AA1521BA-496A-4D7F-A88D-966F415E78E7}" imageType="cover" transitionDur="1000" showBg="0">
                      <p166:blipFill xmlns:p166="http://schemas.microsoft.com/office/powerpoint/2016/6/main"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415629" cy="2415629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3087" name="Slide Zoom 3086">
                <a:extLst>
                  <a:ext uri="{FF2B5EF4-FFF2-40B4-BE49-F238E27FC236}">
                    <a16:creationId xmlns:a16="http://schemas.microsoft.com/office/drawing/2014/main" xmlns="" xmlns:pslz="http://schemas.microsoft.com/office/powerpoint/2016/slidezoom" id="{2697A1FE-03C8-4E0C-B00A-94805C4B2A6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9496" y="3919151"/>
                <a:ext cx="2415629" cy="24156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xmlns="" Requires="pslz">
          <p:graphicFrame>
            <p:nvGraphicFramePr>
              <p:cNvPr id="3094" name="Slide Zoom 3093">
                <a:extLst>
                  <a:ext uri="{FF2B5EF4-FFF2-40B4-BE49-F238E27FC236}">
                    <a16:creationId xmlns:a16="http://schemas.microsoft.com/office/drawing/2014/main" id="{CADDCCF2-78BD-456D-BDDD-C286E0D8CE5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65857097"/>
                  </p:ext>
                </p:extLst>
              </p:nvPr>
            </p:nvGraphicFramePr>
            <p:xfrm>
              <a:off x="3137831" y="2025127"/>
              <a:ext cx="2491123" cy="2491123"/>
            </p:xfrm>
            <a:graphic>
              <a:graphicData uri="http://schemas.microsoft.com/office/powerpoint/2016/slidezoom">
                <pslz:sldZm>
                  <pslz:sldZmObj sldId="260" cId="379548025">
                    <pslz:zmPr id="{1DEC7826-E5F6-4A6E-B1F5-9D3B4BB3B086}" imageType="cover" transitionDur="1000">
                      <p166:blipFill xmlns:p166="http://schemas.microsoft.com/office/powerpoint/2016/6/main"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491123" cy="2491123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3094" name="Slide Zoom 3093">
                <a:extLst>
                  <a:ext uri="{FF2B5EF4-FFF2-40B4-BE49-F238E27FC236}">
                    <a16:creationId xmlns:a16="http://schemas.microsoft.com/office/drawing/2014/main" xmlns="" xmlns:pslz="http://schemas.microsoft.com/office/powerpoint/2016/slidezoom" id="{CADDCCF2-78BD-456D-BDDD-C286E0D8CE5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37831" y="2025127"/>
                <a:ext cx="2491123" cy="2491123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xmlns="" Requires="pslz">
          <p:graphicFrame>
            <p:nvGraphicFramePr>
              <p:cNvPr id="3100" name="Slide Zoom 3099">
                <a:extLst>
                  <a:ext uri="{FF2B5EF4-FFF2-40B4-BE49-F238E27FC236}">
                    <a16:creationId xmlns:a16="http://schemas.microsoft.com/office/drawing/2014/main" id="{350ED07B-2C0F-47F3-91B4-4DC7D33242B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70571826"/>
                  </p:ext>
                </p:extLst>
              </p:nvPr>
            </p:nvGraphicFramePr>
            <p:xfrm>
              <a:off x="6274840" y="3532630"/>
              <a:ext cx="2330319" cy="2330319"/>
            </p:xfrm>
            <a:graphic>
              <a:graphicData uri="http://schemas.microsoft.com/office/powerpoint/2016/slidezoom">
                <pslz:sldZm>
                  <pslz:sldZmObj sldId="266" cId="136052960">
                    <pslz:zmPr id="{6C9233B3-68C5-4924-AAED-E88B987E1F62}" imageType="cover" transitionDur="1000">
                      <p166:blipFill xmlns:p166="http://schemas.microsoft.com/office/powerpoint/2016/6/main"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330319" cy="2330319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3100" name="Slide Zoom 3099">
                <a:extLst>
                  <a:ext uri="{FF2B5EF4-FFF2-40B4-BE49-F238E27FC236}">
                    <a16:creationId xmlns:a16="http://schemas.microsoft.com/office/drawing/2014/main" xmlns="" xmlns:pslz="http://schemas.microsoft.com/office/powerpoint/2016/slidezoom" id="{350ED07B-2C0F-47F3-91B4-4DC7D33242B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74840" y="3532630"/>
                <a:ext cx="2330319" cy="2330319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xmlns="" Requires="pslz">
          <p:graphicFrame>
            <p:nvGraphicFramePr>
              <p:cNvPr id="3102" name="Slide Zoom 3101">
                <a:extLst>
                  <a:ext uri="{FF2B5EF4-FFF2-40B4-BE49-F238E27FC236}">
                    <a16:creationId xmlns:a16="http://schemas.microsoft.com/office/drawing/2014/main" id="{03037462-D78A-4F4C-BF17-2149CFE6A8D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15373989"/>
                  </p:ext>
                </p:extLst>
              </p:nvPr>
            </p:nvGraphicFramePr>
            <p:xfrm>
              <a:off x="8766785" y="693100"/>
              <a:ext cx="2400727" cy="2400727"/>
            </p:xfrm>
            <a:graphic>
              <a:graphicData uri="http://schemas.microsoft.com/office/powerpoint/2016/slidezoom">
                <pslz:sldZm>
                  <pslz:sldZmObj sldId="276" cId="3337567224">
                    <pslz:zmPr id="{DEFC8135-C6E0-4FF0-BF46-3B7E7B471289}" imageType="cover" transitionDur="1000">
                      <p166:blipFill xmlns:p166="http://schemas.microsoft.com/office/powerpoint/2016/6/main"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400727" cy="2400727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3102" name="Slide Zoom 3101">
                <a:extLst>
                  <a:ext uri="{FF2B5EF4-FFF2-40B4-BE49-F238E27FC236}">
                    <a16:creationId xmlns:a16="http://schemas.microsoft.com/office/drawing/2014/main" xmlns="" xmlns:pslz="http://schemas.microsoft.com/office/powerpoint/2016/slidezoom" id="{03037462-D78A-4F4C-BF17-2149CFE6A8D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66785" y="693100"/>
                <a:ext cx="2400727" cy="2400727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882999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xmlns="" id="{E297CD63-B334-4168-9506-2784F8F0C686}"/>
              </a:ext>
            </a:extLst>
          </p:cNvPr>
          <p:cNvSpPr/>
          <p:nvPr/>
        </p:nvSpPr>
        <p:spPr>
          <a:xfrm>
            <a:off x="678886" y="1222588"/>
            <a:ext cx="4814576" cy="4814576"/>
          </a:xfrm>
          <a:prstGeom prst="ellipse">
            <a:avLst/>
          </a:prstGeom>
          <a:solidFill>
            <a:schemeClr val="accent1">
              <a:lumMod val="40000"/>
              <a:lumOff val="60000"/>
              <a:alpha val="70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5" descr="Single gear">
            <a:extLst>
              <a:ext uri="{FF2B5EF4-FFF2-40B4-BE49-F238E27FC236}">
                <a16:creationId xmlns:a16="http://schemas.microsoft.com/office/drawing/2014/main" xmlns="" id="{9D5D668A-D02A-4DEF-942C-0518DC52C9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479957" y="2422977"/>
            <a:ext cx="3212435" cy="321243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AAD4B578-808D-456D-A31B-9571815535EC}"/>
              </a:ext>
            </a:extLst>
          </p:cNvPr>
          <p:cNvSpPr txBox="1"/>
          <p:nvPr/>
        </p:nvSpPr>
        <p:spPr>
          <a:xfrm>
            <a:off x="2016328" y="2043976"/>
            <a:ext cx="2676064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MÔ TẢ </a:t>
            </a:r>
          </a:p>
        </p:txBody>
      </p:sp>
      <p:pic>
        <p:nvPicPr>
          <p:cNvPr id="4098" name="Picture 2" descr="Nghiên cứu thị trường tổng thể là gì? Nội dung">
            <a:extLst>
              <a:ext uri="{FF2B5EF4-FFF2-40B4-BE49-F238E27FC236}">
                <a16:creationId xmlns:a16="http://schemas.microsoft.com/office/drawing/2014/main" xmlns="" id="{906158C3-2480-4F5B-A1CA-7807C7D563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7419" y="1978090"/>
            <a:ext cx="5861719" cy="3067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30276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xmlns="" id="{A5C2D4FF-919B-4210-8138-A85A1D2D84FC}"/>
              </a:ext>
            </a:extLst>
          </p:cNvPr>
          <p:cNvGrpSpPr/>
          <p:nvPr/>
        </p:nvGrpSpPr>
        <p:grpSpPr>
          <a:xfrm>
            <a:off x="1093294" y="2440518"/>
            <a:ext cx="3656472" cy="3656472"/>
            <a:chOff x="2968263" y="1393588"/>
            <a:chExt cx="2874533" cy="2874533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xmlns="" id="{F5FBD37D-9DE1-47A5-9FF9-7D0B07080E20}"/>
                </a:ext>
              </a:extLst>
            </p:cNvPr>
            <p:cNvSpPr/>
            <p:nvPr/>
          </p:nvSpPr>
          <p:spPr>
            <a:xfrm>
              <a:off x="2968263" y="1393588"/>
              <a:ext cx="2874533" cy="2874533"/>
            </a:xfrm>
            <a:prstGeom prst="ellipse">
              <a:avLst/>
            </a:prstGeom>
            <a:solidFill>
              <a:schemeClr val="accent1">
                <a:lumMod val="20000"/>
                <a:lumOff val="80000"/>
                <a:alpha val="70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Graphic 5" descr="Bar graph with upward trend">
              <a:extLst>
                <a:ext uri="{FF2B5EF4-FFF2-40B4-BE49-F238E27FC236}">
                  <a16:creationId xmlns:a16="http://schemas.microsoft.com/office/drawing/2014/main" xmlns="" id="{C52EFBB7-73F9-40C1-8C04-41DCBD87F9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3389229" y="1926182"/>
              <a:ext cx="1849160" cy="1849160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8A520F5F-A706-4F80-984F-82F0CD62697F}"/>
              </a:ext>
            </a:extLst>
          </p:cNvPr>
          <p:cNvSpPr txBox="1"/>
          <p:nvPr/>
        </p:nvSpPr>
        <p:spPr>
          <a:xfrm>
            <a:off x="1756371" y="1739047"/>
            <a:ext cx="23303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PHÂN TÍCH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xmlns="" id="{74E5E101-1AB1-4F3B-9988-5621A5732409}"/>
              </a:ext>
            </a:extLst>
          </p:cNvPr>
          <p:cNvCxnSpPr>
            <a:cxnSpLocks/>
          </p:cNvCxnSpPr>
          <p:nvPr/>
        </p:nvCxnSpPr>
        <p:spPr>
          <a:xfrm flipH="1">
            <a:off x="4086691" y="1560796"/>
            <a:ext cx="1371717" cy="1341648"/>
          </a:xfrm>
          <a:prstGeom prst="line">
            <a:avLst/>
          </a:prstGeom>
          <a:ln w="76200">
            <a:solidFill>
              <a:srgbClr val="FFFFFF">
                <a:alpha val="6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xmlns="" id="{FAE245BD-C312-48A5-AE23-4F52F627BC03}"/>
              </a:ext>
            </a:extLst>
          </p:cNvPr>
          <p:cNvSpPr/>
          <p:nvPr/>
        </p:nvSpPr>
        <p:spPr>
          <a:xfrm>
            <a:off x="5458408" y="61117"/>
            <a:ext cx="2238237" cy="2238237"/>
          </a:xfrm>
          <a:prstGeom prst="ellipse">
            <a:avLst/>
          </a:prstGeom>
          <a:solidFill>
            <a:schemeClr val="tx1">
              <a:lumMod val="85000"/>
              <a:alpha val="70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8944BE35-93AF-4060-8AD6-62613C1EC2A6}"/>
              </a:ext>
            </a:extLst>
          </p:cNvPr>
          <p:cNvSpPr txBox="1"/>
          <p:nvPr/>
        </p:nvSpPr>
        <p:spPr>
          <a:xfrm>
            <a:off x="5681233" y="757149"/>
            <a:ext cx="19500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Biểu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xmlns="" id="{0135876C-3CB0-4C1D-870E-D1A31058B387}"/>
              </a:ext>
            </a:extLst>
          </p:cNvPr>
          <p:cNvSpPr/>
          <p:nvPr/>
        </p:nvSpPr>
        <p:spPr>
          <a:xfrm>
            <a:off x="5784351" y="2440516"/>
            <a:ext cx="2253614" cy="2109356"/>
          </a:xfrm>
          <a:prstGeom prst="ellipse">
            <a:avLst/>
          </a:prstGeom>
          <a:solidFill>
            <a:schemeClr val="tx1">
              <a:lumMod val="85000"/>
              <a:alpha val="70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xmlns="" id="{31378A7D-8A5B-4423-BABF-A6F26F468F0A}"/>
              </a:ext>
            </a:extLst>
          </p:cNvPr>
          <p:cNvCxnSpPr>
            <a:cxnSpLocks/>
            <a:stCxn id="17" idx="2"/>
          </p:cNvCxnSpPr>
          <p:nvPr/>
        </p:nvCxnSpPr>
        <p:spPr>
          <a:xfrm flipH="1">
            <a:off x="4760375" y="3495194"/>
            <a:ext cx="1023976" cy="674118"/>
          </a:xfrm>
          <a:prstGeom prst="line">
            <a:avLst/>
          </a:prstGeom>
          <a:ln w="76200">
            <a:solidFill>
              <a:srgbClr val="FFFFFF">
                <a:alpha val="6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FFB28D76-23BC-4594-B571-E31FFA2622F7}"/>
              </a:ext>
            </a:extLst>
          </p:cNvPr>
          <p:cNvSpPr txBox="1"/>
          <p:nvPr/>
        </p:nvSpPr>
        <p:spPr>
          <a:xfrm>
            <a:off x="6110294" y="3049856"/>
            <a:ext cx="19500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Sơ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mức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ngữ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cảnh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xmlns="" id="{FE3C21FD-2601-4DFA-BC23-863E4333D196}"/>
              </a:ext>
            </a:extLst>
          </p:cNvPr>
          <p:cNvSpPr/>
          <p:nvPr/>
        </p:nvSpPr>
        <p:spPr>
          <a:xfrm>
            <a:off x="5865858" y="4748644"/>
            <a:ext cx="1884771" cy="1764123"/>
          </a:xfrm>
          <a:prstGeom prst="ellipse">
            <a:avLst/>
          </a:prstGeom>
          <a:solidFill>
            <a:schemeClr val="tx1">
              <a:lumMod val="85000"/>
              <a:alpha val="70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xmlns="" id="{7C3EBC46-D9FF-44EB-BF36-99694E704E3E}"/>
              </a:ext>
            </a:extLst>
          </p:cNvPr>
          <p:cNvCxnSpPr>
            <a:cxnSpLocks/>
            <a:stCxn id="23" idx="2"/>
          </p:cNvCxnSpPr>
          <p:nvPr/>
        </p:nvCxnSpPr>
        <p:spPr>
          <a:xfrm flipH="1" flipV="1">
            <a:off x="4597404" y="5021682"/>
            <a:ext cx="1268454" cy="609024"/>
          </a:xfrm>
          <a:prstGeom prst="line">
            <a:avLst/>
          </a:prstGeom>
          <a:ln w="76200">
            <a:solidFill>
              <a:srgbClr val="FFFFFF">
                <a:alpha val="6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68F4C17D-95D3-423A-A66A-1833283FAFF2}"/>
              </a:ext>
            </a:extLst>
          </p:cNvPr>
          <p:cNvSpPr txBox="1"/>
          <p:nvPr/>
        </p:nvSpPr>
        <p:spPr>
          <a:xfrm>
            <a:off x="6081820" y="5177058"/>
            <a:ext cx="19500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Sơ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mức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dưới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đỉnh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54802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20EE5D27-C609-4199-9D68-059C8054774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485" y="1054359"/>
            <a:ext cx="10197029" cy="504037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84230AC5-D10B-49B2-BF37-B89FDB5B7759}"/>
              </a:ext>
            </a:extLst>
          </p:cNvPr>
          <p:cNvSpPr txBox="1"/>
          <p:nvPr/>
        </p:nvSpPr>
        <p:spPr>
          <a:xfrm>
            <a:off x="67647" y="308011"/>
            <a:ext cx="610688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000" b="1" dirty="0" err="1">
                <a:ln w="0"/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glow rad="63500">
                    <a:schemeClr val="tx1"/>
                  </a:glow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Biểu</a:t>
            </a:r>
            <a:r>
              <a:rPr lang="en-US" sz="3000" b="1" dirty="0">
                <a:ln w="0"/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glow rad="63500">
                    <a:schemeClr val="tx1"/>
                  </a:glow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b="1" dirty="0" err="1">
                <a:ln w="0"/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glow rad="63500">
                    <a:schemeClr val="tx1"/>
                  </a:glow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đồ</a:t>
            </a:r>
            <a:r>
              <a:rPr lang="en-US" sz="3000" b="1" dirty="0">
                <a:ln w="0"/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glow rad="63500">
                    <a:schemeClr val="tx1"/>
                  </a:glow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b="1" dirty="0" err="1">
                <a:ln w="0"/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glow rad="63500">
                    <a:schemeClr val="tx1"/>
                  </a:glow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phân</a:t>
            </a:r>
            <a:r>
              <a:rPr lang="en-US" sz="3000" b="1" dirty="0">
                <a:ln w="0"/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glow rad="63500">
                    <a:schemeClr val="tx1"/>
                  </a:glow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b="1" dirty="0" err="1">
                <a:ln w="0"/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glow rad="63500">
                    <a:schemeClr val="tx1"/>
                  </a:glow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cấp</a:t>
            </a:r>
            <a:r>
              <a:rPr lang="en-US" sz="3000" b="1" dirty="0">
                <a:ln w="0"/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glow rad="63500">
                    <a:schemeClr val="tx1"/>
                  </a:glow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b="1" dirty="0" err="1">
                <a:ln w="0"/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glow rad="63500">
                    <a:schemeClr val="tx1"/>
                  </a:glow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chức</a:t>
            </a:r>
            <a:r>
              <a:rPr lang="en-US" sz="3000" b="1" dirty="0">
                <a:ln w="0"/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glow rad="63500">
                    <a:schemeClr val="tx1"/>
                  </a:glow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b="1" dirty="0" err="1">
                <a:ln w="0"/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glow rad="63500">
                    <a:schemeClr val="tx1"/>
                  </a:glow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năng</a:t>
            </a:r>
            <a:endParaRPr lang="en-US" sz="3000" b="1" dirty="0">
              <a:ln w="0"/>
              <a:solidFill>
                <a:schemeClr val="accent1">
                  <a:lumMod val="60000"/>
                  <a:lumOff val="40000"/>
                </a:schemeClr>
              </a:solidFill>
              <a:effectLst>
                <a:glow rad="63500">
                  <a:schemeClr val="tx1"/>
                </a:glow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4730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D1938FBC-5C27-42CD-AD00-BE514CC9B39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342" y="1239654"/>
            <a:ext cx="9679880" cy="546636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88580185-3CFF-49C7-B6A7-72BA86653E33}"/>
              </a:ext>
            </a:extLst>
          </p:cNvPr>
          <p:cNvSpPr txBox="1"/>
          <p:nvPr/>
        </p:nvSpPr>
        <p:spPr>
          <a:xfrm>
            <a:off x="2955840" y="417159"/>
            <a:ext cx="610688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 err="1">
                <a:ln w="0"/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glow rad="63500">
                    <a:schemeClr val="tx1"/>
                  </a:glow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Sơ</a:t>
            </a:r>
            <a:r>
              <a:rPr lang="en-US" sz="3200" b="1" dirty="0">
                <a:ln w="0"/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glow rad="63500">
                    <a:schemeClr val="tx1"/>
                  </a:glow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 err="1">
                <a:ln w="0"/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glow rad="63500">
                    <a:schemeClr val="tx1"/>
                  </a:glow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đồ</a:t>
            </a:r>
            <a:r>
              <a:rPr lang="en-US" sz="3200" b="1" dirty="0">
                <a:ln w="0"/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glow rad="63500">
                    <a:schemeClr val="tx1"/>
                  </a:glow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 err="1">
                <a:ln w="0"/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glow rad="63500">
                    <a:schemeClr val="tx1"/>
                  </a:glow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mức</a:t>
            </a:r>
            <a:r>
              <a:rPr lang="en-US" sz="3200" b="1" dirty="0">
                <a:ln w="0"/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glow rad="63500">
                    <a:schemeClr val="tx1"/>
                  </a:glow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 err="1">
                <a:ln w="0"/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glow rad="63500">
                    <a:schemeClr val="tx1"/>
                  </a:glow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ngữ</a:t>
            </a:r>
            <a:r>
              <a:rPr lang="en-US" sz="3200" b="1" dirty="0">
                <a:ln w="0"/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glow rad="63500">
                    <a:schemeClr val="tx1"/>
                  </a:glow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 err="1">
                <a:ln w="0"/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glow rad="63500">
                    <a:schemeClr val="tx1"/>
                  </a:glow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cảnh</a:t>
            </a:r>
            <a:endParaRPr lang="en-US" sz="3200" b="1" dirty="0">
              <a:ln w="0"/>
              <a:solidFill>
                <a:schemeClr val="accent1">
                  <a:lumMod val="60000"/>
                  <a:lumOff val="40000"/>
                </a:schemeClr>
              </a:solidFill>
              <a:effectLst>
                <a:glow rad="63500">
                  <a:schemeClr val="tx1"/>
                </a:glow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2877933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6D321AB1-6293-44CF-999E-191A73234C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0862" y="858239"/>
            <a:ext cx="6080729" cy="599976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A01A9545-A83E-48A7-A6CA-CD2BAAD5EE4F}"/>
              </a:ext>
            </a:extLst>
          </p:cNvPr>
          <p:cNvSpPr txBox="1"/>
          <p:nvPr/>
        </p:nvSpPr>
        <p:spPr>
          <a:xfrm>
            <a:off x="3164707" y="304241"/>
            <a:ext cx="610688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000" b="1" dirty="0" err="1">
                <a:ln w="0"/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glow rad="63500">
                    <a:schemeClr val="tx1"/>
                  </a:glow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Sơ</a:t>
            </a:r>
            <a:r>
              <a:rPr lang="en-US" sz="3000" b="1" dirty="0">
                <a:ln w="0"/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glow rad="63500">
                    <a:schemeClr val="tx1"/>
                  </a:glow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b="1" dirty="0" err="1">
                <a:ln w="0"/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glow rad="63500">
                    <a:schemeClr val="tx1"/>
                  </a:glow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đồ</a:t>
            </a:r>
            <a:r>
              <a:rPr lang="en-US" sz="3000" b="1" dirty="0">
                <a:ln w="0"/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glow rad="63500">
                    <a:schemeClr val="tx1"/>
                  </a:glow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b="1" dirty="0" err="1">
                <a:ln w="0"/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glow rad="63500">
                    <a:schemeClr val="tx1"/>
                  </a:glow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mức</a:t>
            </a:r>
            <a:r>
              <a:rPr lang="en-US" sz="3000" b="1" dirty="0">
                <a:ln w="0"/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glow rad="63500">
                    <a:schemeClr val="tx1"/>
                  </a:glow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b="1" dirty="0" err="1">
                <a:ln w="0"/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glow rad="63500">
                    <a:schemeClr val="tx1"/>
                  </a:glow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đỉnh</a:t>
            </a:r>
            <a:endParaRPr lang="en-US" sz="3000" b="1" dirty="0">
              <a:ln w="0"/>
              <a:solidFill>
                <a:schemeClr val="accent1">
                  <a:lumMod val="60000"/>
                  <a:lumOff val="40000"/>
                </a:schemeClr>
              </a:solidFill>
              <a:effectLst>
                <a:glow rad="63500">
                  <a:schemeClr val="tx1"/>
                </a:glow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8723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46A8B97D-40C2-44F0-8023-96BAAB3E0B81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7849" y="1137919"/>
            <a:ext cx="7636463" cy="572008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22F2BAD8-BE72-4B96-9803-F2D92806E897}"/>
              </a:ext>
            </a:extLst>
          </p:cNvPr>
          <p:cNvSpPr txBox="1"/>
          <p:nvPr/>
        </p:nvSpPr>
        <p:spPr>
          <a:xfrm>
            <a:off x="3855876" y="230546"/>
            <a:ext cx="610688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 err="1">
                <a:ln w="0"/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glow rad="63500">
                    <a:schemeClr val="tx1"/>
                  </a:glow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Sơ</a:t>
            </a:r>
            <a:r>
              <a:rPr lang="en-US" sz="3200" b="1" dirty="0">
                <a:ln w="0"/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glow rad="63500">
                    <a:schemeClr val="tx1"/>
                  </a:glow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 err="1">
                <a:ln w="0"/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glow rad="63500">
                    <a:schemeClr val="tx1"/>
                  </a:glow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đồ</a:t>
            </a:r>
            <a:r>
              <a:rPr lang="en-US" sz="3200" b="1" dirty="0">
                <a:ln w="0"/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glow rad="63500">
                    <a:schemeClr val="tx1"/>
                  </a:glow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 err="1">
                <a:ln w="0"/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glow rad="63500">
                    <a:schemeClr val="tx1"/>
                  </a:glow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mức</a:t>
            </a:r>
            <a:r>
              <a:rPr lang="en-US" sz="3200" b="1" dirty="0">
                <a:ln w="0"/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glow rad="63500">
                    <a:schemeClr val="tx1"/>
                  </a:glow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 err="1">
                <a:ln w="0"/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glow rad="63500">
                    <a:schemeClr val="tx1"/>
                  </a:glow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dưới</a:t>
            </a:r>
            <a:r>
              <a:rPr lang="en-US" sz="3200" b="1" dirty="0">
                <a:ln w="0"/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glow rad="63500">
                    <a:schemeClr val="tx1"/>
                  </a:glow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 err="1">
                <a:ln w="0"/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glow rad="63500">
                    <a:schemeClr val="tx1"/>
                  </a:glow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đỉnh</a:t>
            </a:r>
            <a:endParaRPr lang="en-US" sz="3200" b="1" dirty="0">
              <a:ln w="0"/>
              <a:solidFill>
                <a:schemeClr val="accent1">
                  <a:lumMod val="60000"/>
                  <a:lumOff val="40000"/>
                </a:schemeClr>
              </a:solidFill>
              <a:effectLst>
                <a:glow rad="63500">
                  <a:schemeClr val="tx1"/>
                </a:glow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C8231F28-F3E2-46BF-9A64-CA6749185A91}"/>
              </a:ext>
            </a:extLst>
          </p:cNvPr>
          <p:cNvSpPr txBox="1"/>
          <p:nvPr/>
        </p:nvSpPr>
        <p:spPr>
          <a:xfrm>
            <a:off x="944725" y="816892"/>
            <a:ext cx="61068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 err="1">
                <a:ln w="0"/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glow rad="63500">
                    <a:schemeClr val="tx1"/>
                  </a:glow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Chức</a:t>
            </a:r>
            <a:r>
              <a:rPr lang="en-US" sz="1800" b="1" dirty="0">
                <a:ln w="0"/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glow rad="63500">
                    <a:schemeClr val="tx1"/>
                  </a:glow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1" dirty="0" err="1">
                <a:ln w="0"/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glow rad="63500">
                    <a:schemeClr val="tx1"/>
                  </a:glow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năng</a:t>
            </a:r>
            <a:r>
              <a:rPr lang="en-US" sz="1800" b="1" dirty="0">
                <a:ln w="0"/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glow rad="63500">
                    <a:schemeClr val="tx1"/>
                  </a:glow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1" dirty="0" err="1">
                <a:ln w="0"/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glow rad="63500">
                    <a:schemeClr val="tx1"/>
                  </a:glow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tìm</a:t>
            </a:r>
            <a:r>
              <a:rPr lang="en-US" sz="1800" b="1" dirty="0">
                <a:ln w="0"/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glow rad="63500">
                    <a:schemeClr val="tx1"/>
                  </a:glow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1" dirty="0" err="1">
                <a:ln w="0"/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glow rad="63500">
                    <a:schemeClr val="tx1"/>
                  </a:glow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kiếm</a:t>
            </a:r>
            <a:endParaRPr lang="en-US" sz="1800" b="1" dirty="0">
              <a:ln w="0"/>
              <a:solidFill>
                <a:schemeClr val="accent1">
                  <a:lumMod val="60000"/>
                  <a:lumOff val="40000"/>
                </a:schemeClr>
              </a:solidFill>
              <a:effectLst>
                <a:glow rad="63500">
                  <a:schemeClr val="tx1"/>
                </a:glow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553958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PTTKHT</Template>
  <TotalTime>0</TotalTime>
  <Words>370</Words>
  <Application>Microsoft Office PowerPoint</Application>
  <PresentationFormat>Widescreen</PresentationFormat>
  <Paragraphs>151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Arial</vt:lpstr>
      <vt:lpstr>Calibri</vt:lpstr>
      <vt:lpstr>Century Gothic</vt:lpstr>
      <vt:lpstr>Times New Roman</vt:lpstr>
      <vt:lpstr>UTM Facebook</vt:lpstr>
      <vt:lpstr>Wingdings 3</vt:lpstr>
      <vt:lpstr>Slice</vt:lpstr>
      <vt:lpstr>Môn học: phân tích thiết kế hệ thống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Môn học: phân tích thiết kế hệ thống</dc:title>
  <dc:creator>Ho Thong</dc:creator>
  <cp:lastModifiedBy>Microsoft account</cp:lastModifiedBy>
  <cp:revision>1</cp:revision>
  <dcterms:created xsi:type="dcterms:W3CDTF">2021-09-27T14:43:26Z</dcterms:created>
  <dcterms:modified xsi:type="dcterms:W3CDTF">2021-12-08T11:09:15Z</dcterms:modified>
</cp:coreProperties>
</file>